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2"/>
    <p:sldId id="281" r:id="rId3"/>
    <p:sldId id="282" r:id="rId4"/>
    <p:sldId id="268" r:id="rId5"/>
    <p:sldId id="283" r:id="rId6"/>
    <p:sldId id="263" r:id="rId7"/>
    <p:sldId id="264" r:id="rId8"/>
    <p:sldId id="265" r:id="rId9"/>
    <p:sldId id="266" r:id="rId10"/>
    <p:sldId id="267" r:id="rId11"/>
    <p:sldId id="285" r:id="rId12"/>
    <p:sldId id="284" r:id="rId13"/>
    <p:sldId id="269" r:id="rId14"/>
    <p:sldId id="270" r:id="rId15"/>
    <p:sldId id="286" r:id="rId16"/>
    <p:sldId id="287" r:id="rId17"/>
    <p:sldId id="271" r:id="rId18"/>
    <p:sldId id="484" r:id="rId19"/>
    <p:sldId id="272" r:id="rId20"/>
    <p:sldId id="298" r:id="rId21"/>
    <p:sldId id="273" r:id="rId22"/>
    <p:sldId id="295" r:id="rId23"/>
    <p:sldId id="296" r:id="rId24"/>
    <p:sldId id="297" r:id="rId25"/>
    <p:sldId id="294" r:id="rId26"/>
    <p:sldId id="274" r:id="rId27"/>
    <p:sldId id="289" r:id="rId28"/>
    <p:sldId id="276" r:id="rId29"/>
    <p:sldId id="278" r:id="rId30"/>
    <p:sldId id="279" r:id="rId31"/>
    <p:sldId id="258" r:id="rId32"/>
    <p:sldId id="280" r:id="rId33"/>
    <p:sldId id="426" r:id="rId34"/>
    <p:sldId id="444" r:id="rId35"/>
    <p:sldId id="483" r:id="rId36"/>
    <p:sldId id="427" r:id="rId37"/>
    <p:sldId id="459" r:id="rId38"/>
    <p:sldId id="467" r:id="rId39"/>
    <p:sldId id="449" r:id="rId40"/>
    <p:sldId id="439" r:id="rId41"/>
    <p:sldId id="300" r:id="rId42"/>
    <p:sldId id="275" r:id="rId43"/>
    <p:sldId id="292" r:id="rId44"/>
    <p:sldId id="290" r:id="rId45"/>
    <p:sldId id="291" r:id="rId46"/>
    <p:sldId id="259" r:id="rId47"/>
    <p:sldId id="260" r:id="rId48"/>
    <p:sldId id="261" r:id="rId49"/>
    <p:sldId id="262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9B"/>
    <a:srgbClr val="D9D9D9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78"/>
    <p:restoredTop sz="94697"/>
  </p:normalViewPr>
  <p:slideViewPr>
    <p:cSldViewPr snapToGrid="0">
      <p:cViewPr varScale="1">
        <p:scale>
          <a:sx n="68" d="100"/>
          <a:sy n="68" d="100"/>
        </p:scale>
        <p:origin x="31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1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317500"/>
            <a:ext cx="24103509" cy="554355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993900" y="6333386"/>
            <a:ext cx="13601700" cy="6488629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siegel transp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317500"/>
            <a:ext cx="24104600" cy="9792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866899" y="2193925"/>
            <a:ext cx="15544801" cy="2377083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half" idx="1"/>
          </p:nvPr>
        </p:nvSpPr>
        <p:spPr>
          <a:xfrm>
            <a:off x="1993899" y="3504207"/>
            <a:ext cx="13601701" cy="5425456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siegel transp.pd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pic>
        <p:nvPicPr>
          <p:cNvPr id="31" name="logo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317500"/>
            <a:ext cx="11273334" cy="13081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1993900" y="3505200"/>
            <a:ext cx="13601700" cy="9316815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8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50195" y="12906376"/>
            <a:ext cx="23145155" cy="1"/>
          </a:xfrm>
          <a:prstGeom prst="line">
            <a:avLst/>
          </a:prstGeom>
          <a:ln w="3175">
            <a:solidFill>
              <a:srgbClr val="000000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223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72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2pPr marL="319999" indent="-319999"/>
            <a:lvl3pPr marL="499999" indent="-319999"/>
            <a:lvl4pPr marL="679999" indent="-319999"/>
            <a:lvl5pPr marL="860000" indent="-320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2183649" y="13050688"/>
            <a:ext cx="1590751" cy="3476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/>
          <p:nvPr/>
        </p:nvSpPr>
        <p:spPr>
          <a:xfrm>
            <a:off x="634999" y="13050688"/>
            <a:ext cx="1945611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r>
              <a:rPr lang="de-CH" dirty="0"/>
              <a:t>Data Management </a:t>
            </a:r>
            <a:r>
              <a:rPr lang="de-CH" dirty="0" err="1"/>
              <a:t>for</a:t>
            </a:r>
            <a:r>
              <a:rPr lang="de-CH" dirty="0"/>
              <a:t> Dynamic Multimedia Analytics and Retrieval</a:t>
            </a:r>
            <a:r>
              <a:rPr dirty="0"/>
              <a:t> – </a:t>
            </a:r>
            <a:r>
              <a:rPr lang="de-CH" dirty="0"/>
              <a:t>PhD Defense</a:t>
            </a:r>
            <a:r>
              <a:rPr dirty="0"/>
              <a:t> – </a:t>
            </a:r>
            <a:r>
              <a:rPr lang="de-CH" dirty="0"/>
              <a:t>Ralph Gasser</a:t>
            </a:r>
            <a:r>
              <a:rPr dirty="0"/>
              <a:t>, University of Basel, </a:t>
            </a:r>
            <a:r>
              <a:rPr lang="de-CH" dirty="0"/>
              <a:t>November 2022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1pPr>
      <a:lvl2pPr marL="40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2pPr>
      <a:lvl3pPr marL="58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3pPr>
      <a:lvl4pPr marL="76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4pPr>
      <a:lvl5pPr marL="939999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5pPr>
      <a:lvl6pPr marL="27432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6pPr>
      <a:lvl7pPr marL="32004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7pPr>
      <a:lvl8pPr marL="36576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8pPr>
      <a:lvl9pPr marL="41148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13" Type="http://schemas.openxmlformats.org/officeDocument/2006/relationships/image" Target="../media/image38.jpeg"/><Relationship Id="rId3" Type="http://schemas.openxmlformats.org/officeDocument/2006/relationships/image" Target="../media/image34.svg"/><Relationship Id="rId7" Type="http://schemas.openxmlformats.org/officeDocument/2006/relationships/image" Target="../media/image98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image" Target="../media/image33.pn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6.jpeg"/><Relationship Id="rId5" Type="http://schemas.openxmlformats.org/officeDocument/2006/relationships/image" Target="../media/image97.sv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14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104.pn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103.jpeg"/><Relationship Id="rId2" Type="http://schemas.openxmlformats.org/officeDocument/2006/relationships/image" Target="../media/image33.png"/><Relationship Id="rId16" Type="http://schemas.openxmlformats.org/officeDocument/2006/relationships/image" Target="../media/image10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97.svg"/><Relationship Id="rId15" Type="http://schemas.openxmlformats.org/officeDocument/2006/relationships/image" Target="../media/image101.tiff"/><Relationship Id="rId10" Type="http://schemas.openxmlformats.org/officeDocument/2006/relationships/image" Target="../media/image38.jpeg"/><Relationship Id="rId19" Type="http://schemas.openxmlformats.org/officeDocument/2006/relationships/image" Target="../media/image105.svg"/><Relationship Id="rId4" Type="http://schemas.openxmlformats.org/officeDocument/2006/relationships/image" Target="../media/image96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106.jpe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103.jpeg"/><Relationship Id="rId2" Type="http://schemas.openxmlformats.org/officeDocument/2006/relationships/image" Target="../media/image33.png"/><Relationship Id="rId16" Type="http://schemas.openxmlformats.org/officeDocument/2006/relationships/image" Target="../media/image10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97.svg"/><Relationship Id="rId15" Type="http://schemas.openxmlformats.org/officeDocument/2006/relationships/image" Target="../media/image104.png"/><Relationship Id="rId10" Type="http://schemas.openxmlformats.org/officeDocument/2006/relationships/image" Target="../media/image38.jpeg"/><Relationship Id="rId19" Type="http://schemas.openxmlformats.org/officeDocument/2006/relationships/image" Target="../media/image107.png"/><Relationship Id="rId4" Type="http://schemas.openxmlformats.org/officeDocument/2006/relationships/image" Target="../media/image96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99.svg"/><Relationship Id="rId3" Type="http://schemas.openxmlformats.org/officeDocument/2006/relationships/image" Target="../media/image34.svg"/><Relationship Id="rId21" Type="http://schemas.openxmlformats.org/officeDocument/2006/relationships/image" Target="../media/image112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98.png"/><Relationship Id="rId2" Type="http://schemas.openxmlformats.org/officeDocument/2006/relationships/image" Target="../media/image33.png"/><Relationship Id="rId16" Type="http://schemas.openxmlformats.org/officeDocument/2006/relationships/image" Target="../media/image109.png"/><Relationship Id="rId20" Type="http://schemas.openxmlformats.org/officeDocument/2006/relationships/image" Target="../media/image1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97.svg"/><Relationship Id="rId15" Type="http://schemas.openxmlformats.org/officeDocument/2006/relationships/image" Target="../media/image108.png"/><Relationship Id="rId10" Type="http://schemas.openxmlformats.org/officeDocument/2006/relationships/image" Target="../media/image38.jpeg"/><Relationship Id="rId19" Type="http://schemas.openxmlformats.org/officeDocument/2006/relationships/image" Target="../media/image110.JPG"/><Relationship Id="rId4" Type="http://schemas.openxmlformats.org/officeDocument/2006/relationships/image" Target="../media/image96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90.png"/><Relationship Id="rId7" Type="http://schemas.openxmlformats.org/officeDocument/2006/relationships/image" Target="../media/image3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66898" y="3628821"/>
            <a:ext cx="20851005" cy="136742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7700"/>
              </a:lnSpc>
            </a:pPr>
            <a:r>
              <a:rPr lang="en-GB" dirty="0"/>
              <a:t>Data Management for Dynamic Multimedia Analytics and Retrieval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892299" y="5268789"/>
            <a:ext cx="20851005" cy="48619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000"/>
              </a:spcBef>
              <a:defRPr sz="3000">
                <a:latin typeface="+mn-lt"/>
                <a:ea typeface="+mn-ea"/>
                <a:cs typeface="+mn-cs"/>
                <a:sym typeface="FoundrySterling-Demi"/>
              </a:defRPr>
            </a:pPr>
            <a:r>
              <a:rPr lang="de-CH" dirty="0"/>
              <a:t>PhD Defense</a:t>
            </a: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r>
              <a:rPr dirty="0">
                <a:solidFill>
                  <a:schemeClr val="accent3"/>
                </a:solidFill>
              </a:rPr>
              <a:t>&lt;</a:t>
            </a:r>
            <a:r>
              <a:rPr lang="de-CH" dirty="0" err="1">
                <a:solidFill>
                  <a:schemeClr val="accent3"/>
                </a:solidFill>
              </a:rPr>
              <a:t>ralph.gasser</a:t>
            </a:r>
            <a:r>
              <a:rPr dirty="0">
                <a:solidFill>
                  <a:schemeClr val="accent3"/>
                </a:solidFill>
              </a:rPr>
              <a:t>@</a:t>
            </a:r>
            <a:r>
              <a:rPr dirty="0" err="1">
                <a:solidFill>
                  <a:schemeClr val="accent3"/>
                </a:solidFill>
              </a:rPr>
              <a:t>unibas.ch</a:t>
            </a:r>
            <a:r>
              <a:rPr dirty="0">
                <a:solidFill>
                  <a:schemeClr val="accent3"/>
                </a:solidFill>
              </a:rPr>
              <a:t>&gt;</a:t>
            </a:r>
            <a:br>
              <a:rPr dirty="0">
                <a:solidFill>
                  <a:schemeClr val="accent3"/>
                </a:solidFill>
              </a:rPr>
            </a:br>
            <a:r>
              <a:rPr dirty="0"/>
              <a:t>Databases and Information Systems (DBIS) Group, Department of Mathematics and Computer Science, University of Basel</a:t>
            </a:r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r>
              <a:rPr dirty="0"/>
              <a:t>Basel, </a:t>
            </a:r>
            <a:r>
              <a:rPr lang="de-CH" dirty="0"/>
              <a:t>28 November 2022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73E-14C3-0DD9-9659-D288702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06FAE-5AD4-9795-3995-70E6EE449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2132534" cy="9720413"/>
          </a:xfrm>
          <a:ln>
            <a:noFill/>
          </a:ln>
        </p:spPr>
        <p:txBody>
          <a:bodyPr/>
          <a:lstStyle/>
          <a:p>
            <a:r>
              <a:rPr lang="en-GB" dirty="0"/>
              <a:t>Proximity-based Queries (NNS, FNS, Range-search etc.) are enabled by </a:t>
            </a:r>
            <a:r>
              <a:rPr lang="en-GB" i="1" dirty="0">
                <a:solidFill>
                  <a:schemeClr val="accent5"/>
                </a:solidFill>
              </a:rPr>
              <a:t>functions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(e.g., Euclidean distance)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Function evaluation is integrated into </a:t>
            </a:r>
            <a:r>
              <a:rPr lang="en-GB" i="1" dirty="0">
                <a:solidFill>
                  <a:schemeClr val="accent5"/>
                </a:solidFill>
              </a:rPr>
              <a:t>relational algebra 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Operator tree can be manipulated (e.g., index replacement)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Functions themselves are </a:t>
            </a:r>
            <a:r>
              <a:rPr lang="en-GB" i="1" dirty="0">
                <a:solidFill>
                  <a:schemeClr val="accent5"/>
                </a:solidFill>
              </a:rPr>
              <a:t>first-class citizens </a:t>
            </a:r>
            <a:r>
              <a:rPr lang="en-GB" dirty="0">
                <a:solidFill>
                  <a:schemeClr val="tx1"/>
                </a:solidFill>
              </a:rPr>
              <a:t>of the DBMS and allow for optimization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Functions are part of the DBMS catalogue</a:t>
            </a:r>
          </a:p>
          <a:p>
            <a:pPr lvl="1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Different physical implementations may exist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BA04B-B9EE-8BBB-A87C-B44D09E5CD70}"/>
              </a:ext>
            </a:extLst>
          </p:cNvPr>
          <p:cNvSpPr/>
          <p:nvPr/>
        </p:nvSpPr>
        <p:spPr>
          <a:xfrm>
            <a:off x="17305346" y="713643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67EC-B9B6-8BB5-1E89-A2CA4B4EBEFA}"/>
              </a:ext>
            </a:extLst>
          </p:cNvPr>
          <p:cNvSpPr/>
          <p:nvPr/>
        </p:nvSpPr>
        <p:spPr>
          <a:xfrm>
            <a:off x="17305346" y="824055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1877A-07A2-141B-B3A8-CCF95C038E7D}"/>
              </a:ext>
            </a:extLst>
          </p:cNvPr>
          <p:cNvSpPr/>
          <p:nvPr/>
        </p:nvSpPr>
        <p:spPr>
          <a:xfrm>
            <a:off x="17305346" y="934467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2C5E7-A3CF-A8B8-8D35-3C45AA0C6341}"/>
              </a:ext>
            </a:extLst>
          </p:cNvPr>
          <p:cNvSpPr/>
          <p:nvPr/>
        </p:nvSpPr>
        <p:spPr>
          <a:xfrm>
            <a:off x="17305346" y="1044879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67893-A266-CFEC-46A0-8A4869619675}"/>
              </a:ext>
            </a:extLst>
          </p:cNvPr>
          <p:cNvSpPr/>
          <p:nvPr/>
        </p:nvSpPr>
        <p:spPr>
          <a:xfrm>
            <a:off x="17305346" y="115529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B04A2-6095-C542-F098-38EBC204AA0B}"/>
              </a:ext>
            </a:extLst>
          </p:cNvPr>
          <p:cNvCxnSpPr>
            <a:stCxn id="4" idx="2"/>
          </p:cNvCxnSpPr>
          <p:nvPr/>
        </p:nvCxnSpPr>
        <p:spPr>
          <a:xfrm>
            <a:off x="18518326" y="793152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4CCBC-EAA0-4AE6-BD18-329E4FA401F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518326" y="903564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23950-3B39-0553-A267-26475088A0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8326" y="1013976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FF396-6B07-5CDA-70F0-DEA8CD6E04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518326" y="1124388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1D672-8ED6-8614-7C86-27CD1151FF6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518326" y="123480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4386AE-2F0A-7BFB-4859-0584A30CDDC4}"/>
              </a:ext>
            </a:extLst>
          </p:cNvPr>
          <p:cNvSpPr/>
          <p:nvPr/>
        </p:nvSpPr>
        <p:spPr>
          <a:xfrm>
            <a:off x="16092367" y="8240554"/>
            <a:ext cx="951722" cy="3003333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4C90-8AE2-F972-AE08-154985D1424D}"/>
              </a:ext>
            </a:extLst>
          </p:cNvPr>
          <p:cNvSpPr txBox="1"/>
          <p:nvPr/>
        </p:nvSpPr>
        <p:spPr>
          <a:xfrm>
            <a:off x="14806220" y="9382560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/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blipFill>
                <a:blip r:embed="rId2"/>
                <a:stretch>
                  <a:fillRect l="-370" t="-7895" b="-28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DD888F-CCDD-0B49-F216-DADC5917106A}"/>
              </a:ext>
            </a:extLst>
          </p:cNvPr>
          <p:cNvSpPr txBox="1"/>
          <p:nvPr/>
        </p:nvSpPr>
        <p:spPr>
          <a:xfrm>
            <a:off x="19983904" y="9506858"/>
            <a:ext cx="304766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8F779-B0DA-1F4F-2653-605C4B6D7FA2}"/>
              </a:ext>
            </a:extLst>
          </p:cNvPr>
          <p:cNvSpPr txBox="1"/>
          <p:nvPr/>
        </p:nvSpPr>
        <p:spPr>
          <a:xfrm>
            <a:off x="19983904" y="10648955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611E1-C2A6-8B4B-1749-5591A179A777}"/>
              </a:ext>
            </a:extLst>
          </p:cNvPr>
          <p:cNvSpPr txBox="1"/>
          <p:nvPr/>
        </p:nvSpPr>
        <p:spPr>
          <a:xfrm>
            <a:off x="19983904" y="11719631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5D562C-B1B8-8112-92FA-56DC0A42971B}"/>
              </a:ext>
            </a:extLst>
          </p:cNvPr>
          <p:cNvSpPr txBox="1"/>
          <p:nvPr/>
        </p:nvSpPr>
        <p:spPr>
          <a:xfrm>
            <a:off x="19983904" y="725835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EF4CE-E646-1680-A967-9A010A0F5431}"/>
              </a:ext>
            </a:extLst>
          </p:cNvPr>
          <p:cNvSpPr txBox="1"/>
          <p:nvPr/>
        </p:nvSpPr>
        <p:spPr>
          <a:xfrm>
            <a:off x="14198421" y="3005744"/>
            <a:ext cx="91999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/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,↑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C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[0,0</m:t>
                              </m:r>
                              <m:r>
                                <a:rPr lang="de-CH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,0]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415DE93-636B-6CD1-81E7-1AC69D2E5A79}"/>
              </a:ext>
            </a:extLst>
          </p:cNvPr>
          <p:cNvSpPr txBox="1"/>
          <p:nvPr/>
        </p:nvSpPr>
        <p:spPr>
          <a:xfrm>
            <a:off x="17845036" y="4368264"/>
            <a:ext cx="119904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Logical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F17EC-B764-EBBF-FEB2-2A71296794A1}"/>
              </a:ext>
            </a:extLst>
          </p:cNvPr>
          <p:cNvSpPr txBox="1"/>
          <p:nvPr/>
        </p:nvSpPr>
        <p:spPr>
          <a:xfrm>
            <a:off x="17819373" y="6323837"/>
            <a:ext cx="138018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Physical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8CE06-5D54-1375-7144-F1845795A255}"/>
              </a:ext>
            </a:extLst>
          </p:cNvPr>
          <p:cNvSpPr txBox="1"/>
          <p:nvPr/>
        </p:nvSpPr>
        <p:spPr>
          <a:xfrm>
            <a:off x="17969297" y="2209947"/>
            <a:ext cx="109805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27458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/>
      <p:bldP spid="13" grpId="0"/>
      <p:bldP spid="16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79B5-57AE-14A9-C24F-DAAF5E42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Optimisation using Indexes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62F2D-E63F-06A5-5CAA-8B1566F0CDD6}"/>
              </a:ext>
            </a:extLst>
          </p:cNvPr>
          <p:cNvSpPr/>
          <p:nvPr/>
        </p:nvSpPr>
        <p:spPr>
          <a:xfrm>
            <a:off x="32636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A947D9-F07B-F29D-49F8-FC647B744268}"/>
              </a:ext>
            </a:extLst>
          </p:cNvPr>
          <p:cNvSpPr/>
          <p:nvPr/>
        </p:nvSpPr>
        <p:spPr>
          <a:xfrm>
            <a:off x="32636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C23944-0C57-600B-EBB7-0C42EFF3CBA7}"/>
              </a:ext>
            </a:extLst>
          </p:cNvPr>
          <p:cNvSpPr/>
          <p:nvPr/>
        </p:nvSpPr>
        <p:spPr>
          <a:xfrm>
            <a:off x="104183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8FD88C-2015-5A12-2F4B-98EF57A83720}"/>
              </a:ext>
            </a:extLst>
          </p:cNvPr>
          <p:cNvSpPr/>
          <p:nvPr/>
        </p:nvSpPr>
        <p:spPr>
          <a:xfrm>
            <a:off x="104183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24B23-A1A1-EC79-ED14-692EAFB6AB9F}"/>
              </a:ext>
            </a:extLst>
          </p:cNvPr>
          <p:cNvSpPr/>
          <p:nvPr/>
        </p:nvSpPr>
        <p:spPr>
          <a:xfrm>
            <a:off x="10418391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CD5CC-3311-5BEA-F7E8-5E1CB3FC915D}"/>
              </a:ext>
            </a:extLst>
          </p:cNvPr>
          <p:cNvSpPr/>
          <p:nvPr/>
        </p:nvSpPr>
        <p:spPr>
          <a:xfrm>
            <a:off x="17648860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D9E55-3B81-F231-A71E-87CE4DCB3070}"/>
              </a:ext>
            </a:extLst>
          </p:cNvPr>
          <p:cNvSpPr/>
          <p:nvPr/>
        </p:nvSpPr>
        <p:spPr>
          <a:xfrm>
            <a:off x="17648860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23C21-0664-3B16-11D8-7664643DACBE}"/>
              </a:ext>
            </a:extLst>
          </p:cNvPr>
          <p:cNvSpPr/>
          <p:nvPr/>
        </p:nvSpPr>
        <p:spPr>
          <a:xfrm>
            <a:off x="17648860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F5D65-0CEE-35B6-5694-A5AF1F653866}"/>
              </a:ext>
            </a:extLst>
          </p:cNvPr>
          <p:cNvSpPr/>
          <p:nvPr/>
        </p:nvSpPr>
        <p:spPr>
          <a:xfrm>
            <a:off x="17648860" y="770274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2A59-16F9-3D35-41DE-04D69547AAC6}"/>
              </a:ext>
            </a:extLst>
          </p:cNvPr>
          <p:cNvSpPr txBox="1"/>
          <p:nvPr/>
        </p:nvSpPr>
        <p:spPr>
          <a:xfrm>
            <a:off x="3680780" y="3041655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B0C0F-14FD-CABA-34E3-0C779C984E31}"/>
              </a:ext>
            </a:extLst>
          </p:cNvPr>
          <p:cNvSpPr txBox="1"/>
          <p:nvPr/>
        </p:nvSpPr>
        <p:spPr>
          <a:xfrm>
            <a:off x="10820251" y="3041652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71F09-4555-16E5-E1FD-132638A6686E}"/>
              </a:ext>
            </a:extLst>
          </p:cNvPr>
          <p:cNvSpPr txBox="1"/>
          <p:nvPr/>
        </p:nvSpPr>
        <p:spPr>
          <a:xfrm>
            <a:off x="18065949" y="3041653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1CA26-BA0B-9B9F-749B-6BAE3B514CE8}"/>
              </a:ext>
            </a:extLst>
          </p:cNvPr>
          <p:cNvSpPr txBox="1"/>
          <p:nvPr/>
        </p:nvSpPr>
        <p:spPr>
          <a:xfrm>
            <a:off x="1609480" y="9459460"/>
            <a:ext cx="5760720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”replaces” function execution.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kumimoji="0" lang="en-CH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PQ 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C429E-BD59-CAE5-DD05-655C7D9C32DC}"/>
              </a:ext>
            </a:extLst>
          </p:cNvPr>
          <p:cNvSpPr txBox="1"/>
          <p:nvPr/>
        </p:nvSpPr>
        <p:spPr>
          <a:xfrm>
            <a:off x="8751010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can replace function execution and induces order.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Cached Results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400EB-02BC-F4AB-C3B1-2CEA277F632A}"/>
              </a:ext>
            </a:extLst>
          </p:cNvPr>
          <p:cNvSpPr txBox="1"/>
          <p:nvPr/>
        </p:nvSpPr>
        <p:spPr>
          <a:xfrm>
            <a:off x="15996708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covers a specific edge case </a:t>
            </a:r>
            <a:b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(e.g., NNS, FNS).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VAF [2]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E0F84-1C12-099D-E0D0-1601E54BDA1A}"/>
              </a:ext>
            </a:extLst>
          </p:cNvPr>
          <p:cNvSpPr txBox="1"/>
          <p:nvPr/>
        </p:nvSpPr>
        <p:spPr>
          <a:xfrm>
            <a:off x="619421" y="11893287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  <a:endParaRPr lang="en-GB" sz="2000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D6387E-603C-74E5-B640-7671DED2952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766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F1A18E-AD20-232C-61B7-7DE1E461464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16313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2AD02-93A4-C4E2-3E52-8F80A4F0768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631371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8162B-2902-1A8E-5EE6-5628DCC37DDA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8861840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20E6BC-ADF3-06F6-F8AA-ABBB95394C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8861840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87E54-FDE6-3593-F857-3D414915C62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8861840" y="739371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05270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2D0B-6CC1-D503-7793-9AB9955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on a Function Level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/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𝑓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,…,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𝑚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→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𝒟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blipFill>
                <a:blip r:embed="rId2"/>
                <a:stretch>
                  <a:fillRect b="-13846"/>
                </a:stretch>
              </a:blip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A0B5D-1201-10E7-C256-D33B1C369C7E}"/>
              </a:ext>
            </a:extLst>
          </p:cNvPr>
          <p:cNvSpPr txBox="1"/>
          <p:nvPr/>
        </p:nvSpPr>
        <p:spPr>
          <a:xfrm>
            <a:off x="1269350" y="4208309"/>
            <a:ext cx="27379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General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3A8E-17DB-70D9-FF84-C83C906EC555}"/>
              </a:ext>
            </a:extLst>
          </p:cNvPr>
          <p:cNvSpPr txBox="1"/>
          <p:nvPr/>
        </p:nvSpPr>
        <p:spPr>
          <a:xfrm>
            <a:off x="1269350" y="6247576"/>
            <a:ext cx="366767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Distance Function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/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𝛿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: </m:t>
                    </m:r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CH" dirty="0">
                    <a:solidFill>
                      <a:schemeClr val="accent3">
                        <a:lumOff val="-4117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blipFill>
                <a:blip r:embed="rId3"/>
                <a:stretch>
                  <a:fillRect l="-402" r="-604" b="-100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/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𝛿</m:t>
                      </m:r>
                      <m:r>
                        <a:rPr kumimoji="0" lang="de-CH" sz="4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0080F53-755B-7A70-5920-7D3B31D530B3}"/>
              </a:ext>
            </a:extLst>
          </p:cNvPr>
          <p:cNvSpPr txBox="1"/>
          <p:nvPr/>
        </p:nvSpPr>
        <p:spPr>
          <a:xfrm>
            <a:off x="1269349" y="8286843"/>
            <a:ext cx="369652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Logical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E6796-EDB2-9CC0-2424-433F7603E3E6}"/>
              </a:ext>
            </a:extLst>
          </p:cNvPr>
          <p:cNvSpPr/>
          <p:nvPr/>
        </p:nvSpPr>
        <p:spPr>
          <a:xfrm>
            <a:off x="6818304" y="10983785"/>
            <a:ext cx="2080439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FC4CF-BE7C-6259-ED92-65AF95AAA62A}"/>
              </a:ext>
            </a:extLst>
          </p:cNvPr>
          <p:cNvSpPr/>
          <p:nvPr/>
        </p:nvSpPr>
        <p:spPr>
          <a:xfrm>
            <a:off x="9915921" y="10983784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EFABF-F837-F571-E11F-584508B2A8C9}"/>
              </a:ext>
            </a:extLst>
          </p:cNvPr>
          <p:cNvSpPr/>
          <p:nvPr/>
        </p:nvSpPr>
        <p:spPr>
          <a:xfrm>
            <a:off x="13451248" y="10983783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E45F3-563C-444A-B8FB-0E63D49D9868}"/>
              </a:ext>
            </a:extLst>
          </p:cNvPr>
          <p:cNvSpPr txBox="1"/>
          <p:nvPr/>
        </p:nvSpPr>
        <p:spPr>
          <a:xfrm>
            <a:off x="1254922" y="10983783"/>
            <a:ext cx="387766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Physical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EF39F2-B9FC-16E0-2AD3-9B1533F5AF9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1260938" y="4908174"/>
            <a:ext cx="3" cy="12232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0907EF-4956-896F-B6BC-CB3AF613399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1260938" y="6974121"/>
            <a:ext cx="2" cy="13004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DA4A-B757-F160-5B46-A5C19714F36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1260940" y="9117261"/>
            <a:ext cx="3535328" cy="18665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F3AC0-7A49-69F4-A69F-7C2A43239C7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260940" y="9117261"/>
            <a:ext cx="1" cy="186652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CB810C-622D-2B6E-D7B2-5A8E588C21D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58524" y="9117261"/>
            <a:ext cx="3402416" cy="18665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278D9DB-7ACD-B80A-C348-0C4E20AD840B}"/>
              </a:ext>
            </a:extLst>
          </p:cNvPr>
          <p:cNvSpPr/>
          <p:nvPr/>
        </p:nvSpPr>
        <p:spPr>
          <a:xfrm>
            <a:off x="6515140" y="7566660"/>
            <a:ext cx="9898336" cy="4594860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07B7B4-AC07-C926-2CFE-ABBA31C861F1}"/>
              </a:ext>
            </a:extLst>
          </p:cNvPr>
          <p:cNvSpPr txBox="1"/>
          <p:nvPr/>
        </p:nvSpPr>
        <p:spPr>
          <a:xfrm>
            <a:off x="13892261" y="7637878"/>
            <a:ext cx="235160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Context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83184-F30D-545E-7171-2877D02AFA22}"/>
              </a:ext>
            </a:extLst>
          </p:cNvPr>
          <p:cNvSpPr txBox="1"/>
          <p:nvPr/>
        </p:nvSpPr>
        <p:spPr>
          <a:xfrm>
            <a:off x="18709598" y="4051529"/>
            <a:ext cx="4405052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Any function known to the DBMS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(function registry).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678E1F-0119-849E-6B33-91F35E7B649D}"/>
              </a:ext>
            </a:extLst>
          </p:cNvPr>
          <p:cNvSpPr txBox="1"/>
          <p:nvPr/>
        </p:nvSpPr>
        <p:spPr>
          <a:xfrm>
            <a:off x="18709599" y="6093687"/>
            <a:ext cx="5054970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distance function that can be used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compare vectors.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650EAD-235F-C47E-C7DC-E2F6EAE7476A}"/>
              </a:ext>
            </a:extLst>
          </p:cNvPr>
          <p:cNvSpPr txBox="1"/>
          <p:nvPr/>
        </p:nvSpPr>
        <p:spPr>
          <a:xfrm>
            <a:off x="18709598" y="7951179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logical implementation of a distance function (e.g., certain arguments become constants)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623750-E08F-8268-FFD3-6B6CF8986818}"/>
              </a:ext>
            </a:extLst>
          </p:cNvPr>
          <p:cNvSpPr txBox="1"/>
          <p:nvPr/>
        </p:nvSpPr>
        <p:spPr>
          <a:xfrm>
            <a:off x="18709598" y="10737561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physical implementation of a distance function (e.g., executed as a SIMD optimised version)</a:t>
            </a:r>
          </a:p>
        </p:txBody>
      </p:sp>
    </p:spTree>
    <p:extLst>
      <p:ext uri="{BB962C8B-B14F-4D97-AF65-F5344CB8AC3E}">
        <p14:creationId xmlns:p14="http://schemas.microsoft.com/office/powerpoint/2010/main" val="1805100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A4A-740E-A3C2-18C3-0FD3FD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the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37-24BA-28EE-DC4E-A54A5F29F671}"/>
              </a:ext>
            </a:extLst>
          </p:cNvPr>
          <p:cNvSpPr/>
          <p:nvPr/>
        </p:nvSpPr>
        <p:spPr>
          <a:xfrm>
            <a:off x="4433101" y="425221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16C6-0132-E07A-D6FB-5E7A9CFDE754}"/>
              </a:ext>
            </a:extLst>
          </p:cNvPr>
          <p:cNvSpPr/>
          <p:nvPr/>
        </p:nvSpPr>
        <p:spPr>
          <a:xfrm>
            <a:off x="4433101" y="535633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12F1-9829-A294-307A-DD21F5771031}"/>
              </a:ext>
            </a:extLst>
          </p:cNvPr>
          <p:cNvSpPr/>
          <p:nvPr/>
        </p:nvSpPr>
        <p:spPr>
          <a:xfrm>
            <a:off x="4433101" y="646045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6A747-C89A-AB5D-E1D3-EB1B51F22798}"/>
              </a:ext>
            </a:extLst>
          </p:cNvPr>
          <p:cNvSpPr/>
          <p:nvPr/>
        </p:nvSpPr>
        <p:spPr>
          <a:xfrm>
            <a:off x="4433101" y="75645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6958B-0A9B-D293-8E5B-B3C54EECAF70}"/>
              </a:ext>
            </a:extLst>
          </p:cNvPr>
          <p:cNvSpPr/>
          <p:nvPr/>
        </p:nvSpPr>
        <p:spPr>
          <a:xfrm>
            <a:off x="4433101" y="86686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FB28F-12A0-CBF3-65CA-5FCB9EE1C6F9}"/>
              </a:ext>
            </a:extLst>
          </p:cNvPr>
          <p:cNvCxnSpPr>
            <a:stCxn id="4" idx="2"/>
          </p:cNvCxnSpPr>
          <p:nvPr/>
        </p:nvCxnSpPr>
        <p:spPr>
          <a:xfrm>
            <a:off x="5646081" y="504730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63DDC8-3B93-2001-6B16-BC0C31643EC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46081" y="615142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F208B-E258-CF08-E379-F8E4B077E4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46081" y="725554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5D83-EC6B-CD68-1EB7-6F4F3038018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46081" y="83596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2D973-9E57-3FE0-DAB5-FD66C8C6E7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6081" y="94637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750677A-8869-61E2-CB7A-66802FA62692}"/>
              </a:ext>
            </a:extLst>
          </p:cNvPr>
          <p:cNvSpPr/>
          <p:nvPr/>
        </p:nvSpPr>
        <p:spPr>
          <a:xfrm>
            <a:off x="3220122" y="5356333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AFD8-3993-9D5D-26A9-854856E0ACC2}"/>
              </a:ext>
            </a:extLst>
          </p:cNvPr>
          <p:cNvSpPr txBox="1"/>
          <p:nvPr/>
        </p:nvSpPr>
        <p:spPr>
          <a:xfrm>
            <a:off x="1960854" y="6498339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D881-1599-A6D7-0641-9DFAE8F73389}"/>
              </a:ext>
            </a:extLst>
          </p:cNvPr>
          <p:cNvSpPr/>
          <p:nvPr/>
        </p:nvSpPr>
        <p:spPr>
          <a:xfrm>
            <a:off x="10559397" y="286579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Scan[VAF]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DB4179-B7A3-0CAA-DECA-F9550C1E19BA}"/>
              </a:ext>
            </a:extLst>
          </p:cNvPr>
          <p:cNvSpPr/>
          <p:nvPr/>
        </p:nvSpPr>
        <p:spPr>
          <a:xfrm>
            <a:off x="10559397" y="397388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F0E28-EBA3-FC4C-B5EB-F434A721721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11772377" y="3660879"/>
            <a:ext cx="0" cy="31300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8D708-AA7A-AEF0-ED22-6F3FC795A22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1772377" y="476897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A80B89-2818-0A1E-29E8-DC0C5D20F36B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7777140" y="4039741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D6A5E-FDA5-6A92-44AD-2161C05A0721}"/>
              </a:ext>
            </a:extLst>
          </p:cNvPr>
          <p:cNvSpPr/>
          <p:nvPr/>
        </p:nvSpPr>
        <p:spPr>
          <a:xfrm>
            <a:off x="15957680" y="4409920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E0C28-05E8-C4DA-3C3F-13BEFCFA05AB}"/>
              </a:ext>
            </a:extLst>
          </p:cNvPr>
          <p:cNvSpPr/>
          <p:nvPr/>
        </p:nvSpPr>
        <p:spPr>
          <a:xfrm>
            <a:off x="15957680" y="5514042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8EDB4-8A58-2B28-11B5-987534EF0A03}"/>
              </a:ext>
            </a:extLst>
          </p:cNvPr>
          <p:cNvSpPr/>
          <p:nvPr/>
        </p:nvSpPr>
        <p:spPr>
          <a:xfrm>
            <a:off x="15957681" y="6659883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21A8D5-E4E2-DB21-8235-5A49ADE3E38A}"/>
              </a:ext>
            </a:extLst>
          </p:cNvPr>
          <p:cNvSpPr/>
          <p:nvPr/>
        </p:nvSpPr>
        <p:spPr>
          <a:xfrm>
            <a:off x="15957680" y="7764623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9F2546-7881-7E10-AEC5-1C07C69488F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7777140" y="5205009"/>
            <a:ext cx="7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535F99-ACB9-CB5A-C8B1-7C912A6FC61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7777144" y="6309131"/>
            <a:ext cx="3" cy="35075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D04BED-A048-864A-E3F7-81B36A7D640E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7777142" y="7454972"/>
            <a:ext cx="5" cy="3096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510AE-DB58-DB0C-41D3-E10A68208E7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777142" y="8559712"/>
            <a:ext cx="5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E9D27-22E5-01F7-7B0F-A071F25BEC96}"/>
              </a:ext>
            </a:extLst>
          </p:cNvPr>
          <p:cNvSpPr/>
          <p:nvPr/>
        </p:nvSpPr>
        <p:spPr>
          <a:xfrm>
            <a:off x="10559397" y="834232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9EE9E5-2BA7-1986-8D84-EB33550BD81A}"/>
              </a:ext>
            </a:extLst>
          </p:cNvPr>
          <p:cNvSpPr/>
          <p:nvPr/>
        </p:nvSpPr>
        <p:spPr>
          <a:xfrm>
            <a:off x="10559397" y="942882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2079F6-4F29-B908-18CA-CC64D720622F}"/>
              </a:ext>
            </a:extLst>
          </p:cNvPr>
          <p:cNvSpPr/>
          <p:nvPr/>
        </p:nvSpPr>
        <p:spPr>
          <a:xfrm>
            <a:off x="10559397" y="1053294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A23038-D9D8-00A0-2452-46D980FDA479}"/>
              </a:ext>
            </a:extLst>
          </p:cNvPr>
          <p:cNvSpPr/>
          <p:nvPr/>
        </p:nvSpPr>
        <p:spPr>
          <a:xfrm>
            <a:off x="10559397" y="1163706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84F68D-EFD6-84E7-1877-05C32333C2C9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11772377" y="9137409"/>
            <a:ext cx="0" cy="29141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CC83F8-5F53-C53D-D3D7-CB1FD295EA0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1772377" y="1022391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34F011-5D19-29CC-C054-BDF0C277F36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1772377" y="1132803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4EABDE-F217-F6DE-5982-881EF7C082C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772377" y="1243215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88323E3-5B35-B769-0324-DA6C11AB34A3}"/>
              </a:ext>
            </a:extLst>
          </p:cNvPr>
          <p:cNvCxnSpPr>
            <a:cxnSpLocks/>
          </p:cNvCxnSpPr>
          <p:nvPr/>
        </p:nvCxnSpPr>
        <p:spPr>
          <a:xfrm>
            <a:off x="7632441" y="6460455"/>
            <a:ext cx="7112259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C0ED20-58B4-2CB8-CA65-663CB8D9CB31}"/>
              </a:ext>
            </a:extLst>
          </p:cNvPr>
          <p:cNvCxnSpPr>
            <a:cxnSpLocks/>
          </p:cNvCxnSpPr>
          <p:nvPr/>
        </p:nvCxnSpPr>
        <p:spPr>
          <a:xfrm flipV="1">
            <a:off x="7632441" y="3660879"/>
            <a:ext cx="1884783" cy="214276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AF728F-C58F-219F-D3A3-6113125A5809}"/>
              </a:ext>
            </a:extLst>
          </p:cNvPr>
          <p:cNvCxnSpPr>
            <a:cxnSpLocks/>
          </p:cNvCxnSpPr>
          <p:nvPr/>
        </p:nvCxnSpPr>
        <p:spPr>
          <a:xfrm>
            <a:off x="7682481" y="7070730"/>
            <a:ext cx="1834743" cy="254757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E8C0161-A042-175B-7001-7A79F3A40A37}"/>
              </a:ext>
            </a:extLst>
          </p:cNvPr>
          <p:cNvSpPr txBox="1"/>
          <p:nvPr/>
        </p:nvSpPr>
        <p:spPr>
          <a:xfrm>
            <a:off x="7445463" y="3064384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 Index Replacement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FD4F5F-8978-A993-7254-1AC021A31E0E}"/>
              </a:ext>
            </a:extLst>
          </p:cNvPr>
          <p:cNvSpPr txBox="1"/>
          <p:nvPr/>
        </p:nvSpPr>
        <p:spPr>
          <a:xfrm>
            <a:off x="7360060" y="9162740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 Index Replacement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B61A9-50B4-D7BA-6738-A065A4A74412}"/>
              </a:ext>
            </a:extLst>
          </p:cNvPr>
          <p:cNvSpPr txBox="1"/>
          <p:nvPr/>
        </p:nvSpPr>
        <p:spPr>
          <a:xfrm>
            <a:off x="10244936" y="5911587"/>
            <a:ext cx="331338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Optimised Order &amp; Limit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C18C1B-0C7E-BF42-50C1-5E818E909351}"/>
              </a:ext>
            </a:extLst>
          </p:cNvPr>
          <p:cNvCxnSpPr>
            <a:cxnSpLocks/>
          </p:cNvCxnSpPr>
          <p:nvPr/>
        </p:nvCxnSpPr>
        <p:spPr>
          <a:xfrm flipV="1">
            <a:off x="19709635" y="5261328"/>
            <a:ext cx="680251" cy="55228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5ACD2C-1B24-B6B1-7981-DCB1A71DBDE3}"/>
              </a:ext>
            </a:extLst>
          </p:cNvPr>
          <p:cNvCxnSpPr>
            <a:cxnSpLocks/>
          </p:cNvCxnSpPr>
          <p:nvPr/>
        </p:nvCxnSpPr>
        <p:spPr>
          <a:xfrm>
            <a:off x="19709635" y="6034254"/>
            <a:ext cx="699301" cy="49183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F45C79-2C8E-8FAF-740A-28F986F4BA41}"/>
              </a:ext>
            </a:extLst>
          </p:cNvPr>
          <p:cNvSpPr/>
          <p:nvPr/>
        </p:nvSpPr>
        <p:spPr>
          <a:xfrm>
            <a:off x="20870997" y="4863783"/>
            <a:ext cx="2652263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BF667-FC66-B8BD-F348-0DA1D5A084B5}"/>
              </a:ext>
            </a:extLst>
          </p:cNvPr>
          <p:cNvSpPr/>
          <p:nvPr/>
        </p:nvSpPr>
        <p:spPr>
          <a:xfrm>
            <a:off x="20845155" y="6167333"/>
            <a:ext cx="2678145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</p:spTree>
    <p:extLst>
      <p:ext uri="{BB962C8B-B14F-4D97-AF65-F5344CB8AC3E}">
        <p14:creationId xmlns:p14="http://schemas.microsoft.com/office/powerpoint/2010/main" val="3973198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4" grpId="0" animBg="1"/>
      <p:bldP spid="45" grpId="0" animBg="1"/>
      <p:bldP spid="46" grpId="0" animBg="1"/>
      <p:bldP spid="48" grpId="0" animBg="1"/>
      <p:bldP spid="75" grpId="0" animBg="1"/>
      <p:bldP spid="77" grpId="0" animBg="1"/>
      <p:bldP spid="78" grpId="0" animBg="1"/>
      <p:bldP spid="79" grpId="0" animBg="1"/>
      <p:bldP spid="96" grpId="0"/>
      <p:bldP spid="97" grpId="0"/>
      <p:bldP spid="98" grpId="0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0A2F-C7C0-D80F-E077-D7ECB5E9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87D4A-FDCD-0181-E87F-F1141F16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309799" cy="9720413"/>
          </a:xfrm>
        </p:spPr>
        <p:txBody>
          <a:bodyPr/>
          <a:lstStyle/>
          <a:p>
            <a:r>
              <a:rPr lang="en-GB" dirty="0"/>
              <a:t>High-Dimensional Indexes often trade </a:t>
            </a:r>
            <a:r>
              <a:rPr lang="en-GB" i="1" dirty="0">
                <a:solidFill>
                  <a:schemeClr val="accent5"/>
                </a:solidFill>
              </a:rPr>
              <a:t>results quality </a:t>
            </a:r>
            <a:r>
              <a:rPr lang="en-GB" dirty="0"/>
              <a:t>with </a:t>
            </a:r>
            <a:r>
              <a:rPr lang="en-GB" i="1" dirty="0">
                <a:solidFill>
                  <a:schemeClr val="accent5"/>
                </a:solidFill>
              </a:rPr>
              <a:t>execution time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Trade-off between cost factors (CPU, IO etc.)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DBMS must be aware of this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trade-off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and take it into account during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planning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model including quality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User must be able to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express preferences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 terms of the relevant factors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/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𝐶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blipFill>
                <a:blip r:embed="rId2"/>
                <a:stretch>
                  <a:fillRect l="-1869" r="-280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/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blipFill>
                <a:blip r:embed="rId3"/>
                <a:stretch>
                  <a:fillRect l="-1224" r="-2041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DAA2CC-A00A-81F9-5299-3DB853551C96}"/>
              </a:ext>
            </a:extLst>
          </p:cNvPr>
          <p:cNvSpPr txBox="1"/>
          <p:nvPr/>
        </p:nvSpPr>
        <p:spPr>
          <a:xfrm>
            <a:off x="17335343" y="5426209"/>
            <a:ext cx="248465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3D3A7-F3E8-5114-4C2F-AF8B46B331F4}"/>
              </a:ext>
            </a:extLst>
          </p:cNvPr>
          <p:cNvSpPr txBox="1"/>
          <p:nvPr/>
        </p:nvSpPr>
        <p:spPr>
          <a:xfrm>
            <a:off x="17832531" y="3041651"/>
            <a:ext cx="110927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52987-DD94-EAA8-A080-50B49DC1D463}"/>
              </a:ext>
            </a:extLst>
          </p:cNvPr>
          <p:cNvSpPr txBox="1"/>
          <p:nvPr/>
        </p:nvSpPr>
        <p:spPr>
          <a:xfrm>
            <a:off x="17188124" y="7816861"/>
            <a:ext cx="239809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/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,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𝑚𝑎𝑥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sSubPr>
                            <m:e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, 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𝑖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𝐼𝑂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𝐶𝑃𝑈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𝑀𝐸𝑀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blipFill>
                <a:blip r:embed="rId4"/>
                <a:stretch>
                  <a:fillRect l="-9942" t="-148305" r="-1297" b="-2033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017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4866-323C-1DC2-1E01-FDE7C92E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Comparing Two Execution Plans</a:t>
            </a:r>
            <a:endParaRPr lang="en-CH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CEAE84-D3EB-EBB3-72B5-C19179394A6A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584890" y="3542494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C6C24C-EAEF-A0B6-D0AC-CE9EB545A036}"/>
              </a:ext>
            </a:extLst>
          </p:cNvPr>
          <p:cNvSpPr/>
          <p:nvPr/>
        </p:nvSpPr>
        <p:spPr>
          <a:xfrm>
            <a:off x="1765430" y="3912673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E25958-4594-C989-CD37-A6FCC5C9BCEC}"/>
              </a:ext>
            </a:extLst>
          </p:cNvPr>
          <p:cNvSpPr/>
          <p:nvPr/>
        </p:nvSpPr>
        <p:spPr>
          <a:xfrm>
            <a:off x="1765423" y="5212795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08ACE-69D5-2563-8BCA-F79B1141F4F4}"/>
              </a:ext>
            </a:extLst>
          </p:cNvPr>
          <p:cNvSpPr/>
          <p:nvPr/>
        </p:nvSpPr>
        <p:spPr>
          <a:xfrm>
            <a:off x="1765419" y="638043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F87E9C-5EAD-987C-872A-8EAF549FC3BE}"/>
              </a:ext>
            </a:extLst>
          </p:cNvPr>
          <p:cNvSpPr/>
          <p:nvPr/>
        </p:nvSpPr>
        <p:spPr>
          <a:xfrm>
            <a:off x="1765430" y="7680561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78C50-5ABD-5D41-B002-B404A0B15810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3584887" y="4707762"/>
            <a:ext cx="3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73FF53-CEF9-3C16-216E-8B34C3806C6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584885" y="6007884"/>
            <a:ext cx="2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583CC5-2ADE-99DF-27A5-DB2D6209533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584885" y="7175528"/>
            <a:ext cx="7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D9C5C-C662-4120-B29C-286ADA814A38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584892" y="8475650"/>
            <a:ext cx="0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223CEAE-97CB-11E2-3788-884A2ED3125B}"/>
              </a:ext>
            </a:extLst>
          </p:cNvPr>
          <p:cNvSpPr/>
          <p:nvPr/>
        </p:nvSpPr>
        <p:spPr>
          <a:xfrm>
            <a:off x="13905739" y="396604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F4FCC7-690A-C475-C2D6-1F634B62609A}"/>
              </a:ext>
            </a:extLst>
          </p:cNvPr>
          <p:cNvSpPr/>
          <p:nvPr/>
        </p:nvSpPr>
        <p:spPr>
          <a:xfrm>
            <a:off x="13905739" y="5158682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2FD6C-C9E0-E11B-D2C0-A89AC34B3412}"/>
              </a:ext>
            </a:extLst>
          </p:cNvPr>
          <p:cNvSpPr/>
          <p:nvPr/>
        </p:nvSpPr>
        <p:spPr>
          <a:xfrm>
            <a:off x="13905730" y="6351315"/>
            <a:ext cx="3638893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20F766-41E9-F7EB-7ED4-1C31082F6786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15725205" y="4761138"/>
            <a:ext cx="0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20D51-EED5-DEA8-54B7-AFAC8BC44EC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15725177" y="5953771"/>
            <a:ext cx="28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FD56BF-44F0-DDD5-6F1E-B9C765CE4ACA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5725177" y="7146404"/>
            <a:ext cx="0" cy="39239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/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blipFill>
                <a:blip r:embed="rId2"/>
                <a:stretch>
                  <a:fillRect l="-557" b="-195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/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=(0,0.2,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blipFill>
                <a:blip r:embed="rId3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/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blipFill>
                <a:blip r:embed="rId4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/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4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blipFill>
                <a:blip r:embed="rId5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/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=(0.1,0.1, 0, 0.8)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blipFill>
                <a:blip r:embed="rId6"/>
                <a:stretch>
                  <a:fillRect l="-461"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/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blipFill>
                <a:blip r:embed="rId7"/>
                <a:stretch>
                  <a:fillRect l="-499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/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1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blipFill>
                <a:blip r:embed="rId8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D6B5F53-710B-66B2-B6A3-B3CB05B42F79}"/>
              </a:ext>
            </a:extLst>
          </p:cNvPr>
          <p:cNvCxnSpPr>
            <a:cxnSpLocks/>
          </p:cNvCxnSpPr>
          <p:nvPr/>
        </p:nvCxnSpPr>
        <p:spPr>
          <a:xfrm flipH="1">
            <a:off x="15725177" y="3593958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/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=(1.0,0.25,0.5,0)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blipFill>
                <a:blip r:embed="rId9"/>
                <a:stretch>
                  <a:fillRect l="-750" r="-2250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/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=(0.3,0.16,0.5,0.8)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blipFill>
                <a:blip r:embed="rId10"/>
                <a:stretch>
                  <a:fillRect l="-230" r="-1613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/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blipFill>
                <a:blip r:embed="rId11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/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=1.0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=0.3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Graphic 109" descr="Tick with solid fill">
            <a:extLst>
              <a:ext uri="{FF2B5EF4-FFF2-40B4-BE49-F238E27FC236}">
                <a16:creationId xmlns:a16="http://schemas.microsoft.com/office/drawing/2014/main" id="{ABBBFC17-A185-B624-B8ED-DDD7F04212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70568" y="11648343"/>
            <a:ext cx="505033" cy="5050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/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blipFill>
                <a:blip r:embed="rId16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=1.1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Graphic 113" descr="Tick with solid fill">
            <a:extLst>
              <a:ext uri="{FF2B5EF4-FFF2-40B4-BE49-F238E27FC236}">
                <a16:creationId xmlns:a16="http://schemas.microsoft.com/office/drawing/2014/main" id="{0C6C4DAA-A8DF-A7F3-FF73-8389919E07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53469" y="11723013"/>
            <a:ext cx="505033" cy="50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2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107" grpId="0"/>
      <p:bldP spid="108" grpId="0"/>
      <p:bldP spid="108" grpId="1"/>
      <p:bldP spid="111" grpId="0"/>
      <p:bldP spid="1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AD6A-B75C-4B1F-C86F-27D31028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Estimating Cost of Approximation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15061-64AF-845D-AE8E-F5111B281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73957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F0583F-EC00-CB42-F96B-4E0B6A8C5A02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16030575" y="5373915"/>
            <a:ext cx="5560219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C484FC-B7EC-B4C8-7E39-23D9A86C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0DF5-C6D3-E640-678F-D6AE1DCCA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1426129" cy="9720413"/>
          </a:xfrm>
        </p:spPr>
        <p:txBody>
          <a:bodyPr/>
          <a:lstStyle/>
          <a:p>
            <a:r>
              <a:rPr lang="en-GB" i="1" dirty="0">
                <a:solidFill>
                  <a:schemeClr val="accent5"/>
                </a:solidFill>
              </a:rPr>
              <a:t>Incremental changes </a:t>
            </a:r>
            <a:r>
              <a:rPr lang="en-GB" dirty="0"/>
              <a:t>and </a:t>
            </a:r>
            <a:r>
              <a:rPr lang="en-GB" i="1" dirty="0">
                <a:solidFill>
                  <a:schemeClr val="accent5"/>
                </a:solidFill>
              </a:rPr>
              <a:t>persistence</a:t>
            </a:r>
            <a:r>
              <a:rPr lang="en-GB" dirty="0"/>
              <a:t> are not systematically considered in High-Dimensional index research (with exceptions, e.g., NV-Tree [1])</a:t>
            </a:r>
          </a:p>
          <a:p>
            <a:endParaRPr lang="en-GB" dirty="0"/>
          </a:p>
          <a:p>
            <a:r>
              <a:rPr lang="en-GB" dirty="0"/>
              <a:t>To support such indexes at a system level (regardless of the index’s capability), every index must implement: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write model </a:t>
            </a:r>
            <a:r>
              <a:rPr lang="en-GB" dirty="0"/>
              <a:t>for the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failure model </a:t>
            </a:r>
            <a:r>
              <a:rPr lang="en-GB" dirty="0"/>
              <a:t>for the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explicit state </a:t>
            </a:r>
            <a:r>
              <a:rPr lang="en-GB" dirty="0" err="1"/>
              <a:t>w.r.t.</a:t>
            </a:r>
            <a:r>
              <a:rPr lang="en-GB" dirty="0"/>
              <a:t> to its availability for a query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/>
              <p:nvPr/>
            </p:nvSpPr>
            <p:spPr>
              <a:xfrm>
                <a:off x="16197262" y="4477211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WRITEM(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262" y="4477211"/>
                <a:ext cx="3219450" cy="675362"/>
              </a:xfrm>
              <a:prstGeom prst="roundRect">
                <a:avLst/>
              </a:prstGeom>
              <a:blipFill>
                <a:blip r:embed="rId2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/>
              <p:nvPr/>
            </p:nvSpPr>
            <p:spPr>
              <a:xfrm>
                <a:off x="16197262" y="6061538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262" y="6061538"/>
                <a:ext cx="3219450" cy="675362"/>
              </a:xfrm>
              <a:prstGeom prst="round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/>
              <p:nvPr/>
            </p:nvSpPr>
            <p:spPr>
              <a:xfrm>
                <a:off x="17406937" y="2582865"/>
                <a:ext cx="80010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6937" y="2582865"/>
                <a:ext cx="8001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D6068-BE7F-C11F-8D45-11467CF3AC9C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17806987" y="3290751"/>
            <a:ext cx="0" cy="118646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69FE85-EF5F-3743-74C2-8DB0E27E9BB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7806987" y="5152573"/>
            <a:ext cx="0" cy="90896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/>
              <p:nvPr/>
            </p:nvSpPr>
            <p:spPr>
              <a:xfrm>
                <a:off x="21026438" y="4255869"/>
                <a:ext cx="1128712" cy="11180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ℐ</m:t>
                      </m:r>
                    </m:oMath>
                  </m:oMathPara>
                </a14:m>
                <a:endParaRPr kumimoji="0" lang="en-GB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6438" y="4255869"/>
                <a:ext cx="1128712" cy="111804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90E333-4808-2237-CD7D-F5E2FE9A1D0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9416712" y="4814892"/>
            <a:ext cx="1609726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109D05-5566-5CDF-97D5-E0513101D490}"/>
              </a:ext>
            </a:extLst>
          </p:cNvPr>
          <p:cNvSpPr/>
          <p:nvPr/>
        </p:nvSpPr>
        <p:spPr>
          <a:xfrm>
            <a:off x="16516350" y="9565605"/>
            <a:ext cx="219075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CLEAN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6C309-3AFC-CDE9-FFD1-C45CC37A8809}"/>
              </a:ext>
            </a:extLst>
          </p:cNvPr>
          <p:cNvSpPr/>
          <p:nvPr/>
        </p:nvSpPr>
        <p:spPr>
          <a:xfrm>
            <a:off x="21226462" y="9582149"/>
            <a:ext cx="2190750" cy="7950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F8515-B408-98A1-AB4F-CFA869D8B5C2}"/>
              </a:ext>
            </a:extLst>
          </p:cNvPr>
          <p:cNvSpPr/>
          <p:nvPr/>
        </p:nvSpPr>
        <p:spPr>
          <a:xfrm>
            <a:off x="19035712" y="11461044"/>
            <a:ext cx="2190750" cy="795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93C01E-D086-FCFC-ED23-B96769EB71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8707100" y="9963150"/>
            <a:ext cx="2519362" cy="16544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BBC04-A557-A959-B8F3-177FB96FDF35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>
            <a:off x="17611725" y="10360694"/>
            <a:ext cx="1423987" cy="1497895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D0B9ED-3654-FB36-6FD1-630D408E1D54}"/>
              </a:ext>
            </a:extLst>
          </p:cNvPr>
          <p:cNvCxnSpPr>
            <a:cxnSpLocks/>
            <a:stCxn id="23" idx="3"/>
            <a:endCxn id="22" idx="2"/>
          </p:cNvCxnSpPr>
          <p:nvPr/>
        </p:nvCxnSpPr>
        <p:spPr>
          <a:xfrm flipV="1">
            <a:off x="21226462" y="10377238"/>
            <a:ext cx="1095375" cy="1481351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3E465601-26E9-1C9A-544C-9853A351A006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>
            <a:off x="17587916" y="10390295"/>
            <a:ext cx="1447797" cy="1468295"/>
          </a:xfrm>
          <a:prstGeom prst="curvedConnector2">
            <a:avLst/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AA27361-778F-AE36-BC03-B269C8B9D43A}"/>
              </a:ext>
            </a:extLst>
          </p:cNvPr>
          <p:cNvCxnSpPr>
            <a:cxnSpLocks/>
            <a:stCxn id="22" idx="0"/>
            <a:endCxn id="21" idx="0"/>
          </p:cNvCxnSpPr>
          <p:nvPr/>
        </p:nvCxnSpPr>
        <p:spPr>
          <a:xfrm rot="16200000" flipV="1">
            <a:off x="19958509" y="7218821"/>
            <a:ext cx="16544" cy="4710112"/>
          </a:xfrm>
          <a:prstGeom prst="curvedConnector3">
            <a:avLst>
              <a:gd name="adj1" fmla="val 4821047"/>
            </a:avLst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11FC4BE-FE65-F4FA-D1DD-F603B6C19478}"/>
              </a:ext>
            </a:extLst>
          </p:cNvPr>
          <p:cNvSpPr/>
          <p:nvPr/>
        </p:nvSpPr>
        <p:spPr>
          <a:xfrm>
            <a:off x="16030575" y="7999025"/>
            <a:ext cx="7734002" cy="4440591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C2E20F-45F9-08C5-6D83-683997F60F07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1590794" y="5373915"/>
            <a:ext cx="2173783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879118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9B72-86C7-0F1B-F34C-0DC8D09C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9352B-C14B-0C1D-CB09-01EDB4D1A6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285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A913-73F8-1A72-2052-EF8A5078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826619"/>
          </a:xfrm>
        </p:spPr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40C8D-9D22-0828-8268-F82FAB5BEFFD}"/>
              </a:ext>
            </a:extLst>
          </p:cNvPr>
          <p:cNvSpPr/>
          <p:nvPr/>
        </p:nvSpPr>
        <p:spPr>
          <a:xfrm>
            <a:off x="1817186" y="2869012"/>
            <a:ext cx="5650412" cy="19030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Column Store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Support for Scalar and Vector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Data Modelling (Schema, Entity)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35761-E3F9-2F4E-56AE-AC755CB43B98}"/>
              </a:ext>
            </a:extLst>
          </p:cNvPr>
          <p:cNvSpPr/>
          <p:nvPr/>
        </p:nvSpPr>
        <p:spPr>
          <a:xfrm>
            <a:off x="1817188" y="10343706"/>
            <a:ext cx="5650412" cy="1533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Boolean Queries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WHERE-clauses w. Boolean predicates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Support (B</a:t>
            </a:r>
            <a:r>
              <a:rPr kumimoji="0" lang="en-GB" sz="2400" i="0" u="none" strike="noStrike" cap="none" spc="0" normalizeH="0" baseline="3000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+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-, Patricia trees)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60A01-0FE0-6357-23DA-90219D65A370}"/>
              </a:ext>
            </a:extLst>
          </p:cNvPr>
          <p:cNvSpPr/>
          <p:nvPr/>
        </p:nvSpPr>
        <p:spPr>
          <a:xfrm>
            <a:off x="17106902" y="2864271"/>
            <a:ext cx="6019800" cy="2272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Transaction Support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INSERT, UPDATE, DELETE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Transaction Semantics </a:t>
            </a:r>
            <a:br>
              <a:rPr lang="en-GB" sz="2400" dirty="0">
                <a:solidFill>
                  <a:schemeClr val="accent3">
                    <a:lumOff val="-4117"/>
                  </a:schemeClr>
                </a:solidFill>
              </a:rPr>
            </a:b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(COMMIT, ROLLBACK)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Snapshot Isolation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032900-AE13-BD0A-5AAD-44780F3149D7}"/>
              </a:ext>
            </a:extLst>
          </p:cNvPr>
          <p:cNvGrpSpPr/>
          <p:nvPr/>
        </p:nvGrpSpPr>
        <p:grpSpPr>
          <a:xfrm>
            <a:off x="8340872" y="4559372"/>
            <a:ext cx="6892332" cy="6764089"/>
            <a:chOff x="8340872" y="4559372"/>
            <a:chExt cx="6892332" cy="676408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390988-12A9-6309-B4C7-5482F0D1D8BA}"/>
                </a:ext>
              </a:extLst>
            </p:cNvPr>
            <p:cNvSpPr/>
            <p:nvPr/>
          </p:nvSpPr>
          <p:spPr>
            <a:xfrm>
              <a:off x="9043838" y="4772097"/>
              <a:ext cx="5753100" cy="55435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DBC37F-A2E7-EEBE-2870-1ADB121E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0872" y="4559372"/>
              <a:ext cx="6892332" cy="5969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E129DC-270F-E6F4-7251-66F164D85558}"/>
                </a:ext>
              </a:extLst>
            </p:cNvPr>
            <p:cNvSpPr txBox="1"/>
            <p:nvPr/>
          </p:nvSpPr>
          <p:spPr>
            <a:xfrm>
              <a:off x="10398336" y="10528372"/>
              <a:ext cx="3044103" cy="795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8900" tIns="88900" rIns="88900" bIns="889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rPr>
                <a:t>Cottontail DB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22C118F-C202-D9FC-DBC8-E49022BD9E13}"/>
              </a:ext>
            </a:extLst>
          </p:cNvPr>
          <p:cNvSpPr/>
          <p:nvPr/>
        </p:nvSpPr>
        <p:spPr>
          <a:xfrm>
            <a:off x="17106902" y="9789707"/>
            <a:ext cx="6019800" cy="2641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Similarity Queries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FUNCTION-execution, ORDER BY, LIMIT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Index Support (PQ, VA, LSH)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Vectorised Execution </a:t>
            </a:r>
            <a:r>
              <a:rPr lang="en-GB" sz="2400" i="1" dirty="0">
                <a:solidFill>
                  <a:schemeClr val="accent3">
                    <a:lumOff val="-4117"/>
                  </a:schemeClr>
                </a:solidFill>
              </a:rPr>
              <a:t>(experimental)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Inaccurate matches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Incremental changes</a:t>
            </a:r>
          </a:p>
        </p:txBody>
      </p:sp>
    </p:spTree>
    <p:extLst>
      <p:ext uri="{BB962C8B-B14F-4D97-AF65-F5344CB8AC3E}">
        <p14:creationId xmlns:p14="http://schemas.microsoft.com/office/powerpoint/2010/main" val="3473697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BB1-A560-0C63-7524-634F9CE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Multimedia is Ubiquitous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64D61-3B7B-306B-C28A-C0830E50AC95}"/>
              </a:ext>
            </a:extLst>
          </p:cNvPr>
          <p:cNvSpPr txBox="1"/>
          <p:nvPr/>
        </p:nvSpPr>
        <p:spPr>
          <a:xfrm>
            <a:off x="2684340" y="2536313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Retrieval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9F30-452C-7FA3-E9A5-9BB31421FFF9}"/>
              </a:ext>
            </a:extLst>
          </p:cNvPr>
          <p:cNvSpPr txBox="1"/>
          <p:nvPr/>
        </p:nvSpPr>
        <p:spPr>
          <a:xfrm>
            <a:off x="2196068" y="9509479"/>
            <a:ext cx="463909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Storing Large Data Collections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Images, Videos, Audio, 3D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Low-frequency changes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Finding Items of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“Needle in the haystack”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Short-running queries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A913C-2F08-55C3-407E-449B9F17A713}"/>
              </a:ext>
            </a:extLst>
          </p:cNvPr>
          <p:cNvSpPr txBox="1"/>
          <p:nvPr/>
        </p:nvSpPr>
        <p:spPr>
          <a:xfrm>
            <a:off x="10187275" y="2536312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Social Media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6812-9B3D-9CF9-1EB4-1103CFED005E}"/>
              </a:ext>
            </a:extLst>
          </p:cNvPr>
          <p:cNvSpPr txBox="1"/>
          <p:nvPr/>
        </p:nvSpPr>
        <p:spPr>
          <a:xfrm>
            <a:off x="9764674" y="9514728"/>
            <a:ext cx="5062283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Collecting Data Over Time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Text, Images, Videos etc.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High-frequency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Performing Analysis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Trends, Tendencies,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 and long-running queries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694EF-12CE-7811-E267-FC23C3A3866A}"/>
              </a:ext>
            </a:extLst>
          </p:cNvPr>
          <p:cNvSpPr txBox="1"/>
          <p:nvPr/>
        </p:nvSpPr>
        <p:spPr>
          <a:xfrm>
            <a:off x="17497580" y="9509478"/>
            <a:ext cx="4964501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Collecting Data Over Time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Abstract signal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Little to no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Analysing Data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Potentially long-running query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Highly optimised applications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52696-5A74-0AF8-A741-302FE7A1CA0F}"/>
              </a:ext>
            </a:extLst>
          </p:cNvPr>
          <p:cNvSpPr txBox="1"/>
          <p:nvPr/>
        </p:nvSpPr>
        <p:spPr>
          <a:xfrm>
            <a:off x="17582131" y="2536671"/>
            <a:ext cx="450565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dirty="0"/>
              <a:t>Medical Signal Analysis</a:t>
            </a: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EF909F9-3FFE-5B54-EFDA-098EA244AC4D}"/>
              </a:ext>
            </a:extLst>
          </p:cNvPr>
          <p:cNvGrpSpPr/>
          <p:nvPr/>
        </p:nvGrpSpPr>
        <p:grpSpPr>
          <a:xfrm>
            <a:off x="1978335" y="3646241"/>
            <a:ext cx="5148469" cy="5471540"/>
            <a:chOff x="2266123" y="4095585"/>
            <a:chExt cx="5148469" cy="547154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9CC8299-80FF-C8B7-4CBF-B55385B4CADC}"/>
                </a:ext>
              </a:extLst>
            </p:cNvPr>
            <p:cNvSpPr/>
            <p:nvPr/>
          </p:nvSpPr>
          <p:spPr>
            <a:xfrm>
              <a:off x="2266123" y="4095585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25D-FE98-CAC1-FAEB-0D3B0BBBEE15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804904" y="7166690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4" name="Graphic 13" descr="Film strip with solid fill">
              <a:extLst>
                <a:ext uri="{FF2B5EF4-FFF2-40B4-BE49-F238E27FC236}">
                  <a16:creationId xmlns:a16="http://schemas.microsoft.com/office/drawing/2014/main" id="{8AE1633A-6E28-CC74-95F5-93B3E64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01213" y="5956180"/>
              <a:ext cx="914400" cy="1023598"/>
            </a:xfrm>
            <a:prstGeom prst="rect">
              <a:avLst/>
            </a:prstGeom>
          </p:spPr>
        </p:pic>
        <p:pic>
          <p:nvPicPr>
            <p:cNvPr id="16" name="Graphic 15" descr="Music with solid fill">
              <a:extLst>
                <a:ext uri="{FF2B5EF4-FFF2-40B4-BE49-F238E27FC236}">
                  <a16:creationId xmlns:a16="http://schemas.microsoft.com/office/drawing/2014/main" id="{DDE31F78-BEB5-B663-3B7A-99E4168D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9436" y="435927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Images with solid fill">
              <a:extLst>
                <a:ext uri="{FF2B5EF4-FFF2-40B4-BE49-F238E27FC236}">
                  <a16:creationId xmlns:a16="http://schemas.microsoft.com/office/drawing/2014/main" id="{6E567032-FC11-B793-1B5F-A171719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1045" y="447192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Cone with solid fill">
              <a:extLst>
                <a:ext uri="{FF2B5EF4-FFF2-40B4-BE49-F238E27FC236}">
                  <a16:creationId xmlns:a16="http://schemas.microsoft.com/office/drawing/2014/main" id="{682D9AEA-1309-A2BE-7BCE-AE34CDFF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1530" y="6085157"/>
              <a:ext cx="914400" cy="9144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A9E2F65-3E45-4D9A-107F-F86673A4D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36968" y="7844382"/>
              <a:ext cx="1258957" cy="1258957"/>
            </a:xfrm>
            <a:prstGeom prst="rect">
              <a:avLst/>
            </a:prstGeom>
          </p:spPr>
        </p:pic>
        <p:pic>
          <p:nvPicPr>
            <p:cNvPr id="106" name="Graphic 105" descr="Database with solid fill">
              <a:extLst>
                <a:ext uri="{FF2B5EF4-FFF2-40B4-BE49-F238E27FC236}">
                  <a16:creationId xmlns:a16="http://schemas.microsoft.com/office/drawing/2014/main" id="{9631D756-5104-F984-F6E4-0D58E92D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88518" y="5733919"/>
              <a:ext cx="1432771" cy="1432771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A489FC-E14C-EF6C-B59C-280370BEBD3F}"/>
                </a:ext>
              </a:extLst>
            </p:cNvPr>
            <p:cNvCxnSpPr>
              <a:cxnSpLocks/>
            </p:cNvCxnSpPr>
            <p:nvPr/>
          </p:nvCxnSpPr>
          <p:spPr>
            <a:xfrm>
              <a:off x="3985445" y="5395370"/>
              <a:ext cx="346354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4AE8D09-3304-8315-3101-09042E3A83CD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11" y="6495401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113ECE2-5CA9-1F14-308F-3692CCFAD2A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014" y="6467979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BFB8B7D-0F80-DC85-E438-F10248408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640" y="5357788"/>
              <a:ext cx="367963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927904-35C4-FBD9-27D7-73CB6315D94E}"/>
              </a:ext>
            </a:extLst>
          </p:cNvPr>
          <p:cNvGrpSpPr/>
          <p:nvPr/>
        </p:nvGrpSpPr>
        <p:grpSpPr>
          <a:xfrm>
            <a:off x="9544463" y="3735055"/>
            <a:ext cx="5148469" cy="5471540"/>
            <a:chOff x="10287033" y="4178703"/>
            <a:chExt cx="5148469" cy="547154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44B37B8-7C77-5660-9F74-E33B7A95282A}"/>
                </a:ext>
              </a:extLst>
            </p:cNvPr>
            <p:cNvSpPr/>
            <p:nvPr/>
          </p:nvSpPr>
          <p:spPr>
            <a:xfrm>
              <a:off x="10287033" y="4178703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31" name="Graphic 130" descr="Database with solid fill">
              <a:extLst>
                <a:ext uri="{FF2B5EF4-FFF2-40B4-BE49-F238E27FC236}">
                  <a16:creationId xmlns:a16="http://schemas.microsoft.com/office/drawing/2014/main" id="{6B9591A8-F9C1-F5FB-90B8-2D1D9F15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133444" y="5996841"/>
              <a:ext cx="1432771" cy="1432771"/>
            </a:xfrm>
            <a:prstGeom prst="rect">
              <a:avLst/>
            </a:prstGeom>
          </p:spPr>
        </p:pic>
        <p:pic>
          <p:nvPicPr>
            <p:cNvPr id="33" name="Graphic 32" descr="Filter with solid fill">
              <a:extLst>
                <a:ext uri="{FF2B5EF4-FFF2-40B4-BE49-F238E27FC236}">
                  <a16:creationId xmlns:a16="http://schemas.microsoft.com/office/drawing/2014/main" id="{1A80AD39-CFAB-906D-D440-75E5692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374930" y="5878426"/>
              <a:ext cx="972672" cy="972672"/>
            </a:xfrm>
            <a:prstGeom prst="rect">
              <a:avLst/>
            </a:prstGeom>
          </p:spPr>
        </p:pic>
        <p:pic>
          <p:nvPicPr>
            <p:cNvPr id="39" name="Graphic 38" descr="Connections with solid fill">
              <a:extLst>
                <a:ext uri="{FF2B5EF4-FFF2-40B4-BE49-F238E27FC236}">
                  <a16:creationId xmlns:a16="http://schemas.microsoft.com/office/drawing/2014/main" id="{83062696-BC3E-88BA-2A00-1C640FCD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70911" y="4480969"/>
              <a:ext cx="1162705" cy="1162705"/>
            </a:xfrm>
            <a:prstGeom prst="rect">
              <a:avLst/>
            </a:prstGeom>
          </p:spPr>
        </p:pic>
        <p:pic>
          <p:nvPicPr>
            <p:cNvPr id="45" name="Graphic 44" descr="Influencer with solid fill">
              <a:extLst>
                <a:ext uri="{FF2B5EF4-FFF2-40B4-BE49-F238E27FC236}">
                  <a16:creationId xmlns:a16="http://schemas.microsoft.com/office/drawing/2014/main" id="{A96A028B-FB70-DA62-5AD8-B65030F88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226045" y="4443178"/>
              <a:ext cx="1200495" cy="1200495"/>
            </a:xfrm>
            <a:prstGeom prst="rect">
              <a:avLst/>
            </a:prstGeom>
          </p:spPr>
        </p:pic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1854EE41-EACA-F122-E147-99A45CF24DCC}"/>
                </a:ext>
              </a:extLst>
            </p:cNvPr>
            <p:cNvCxnSpPr>
              <a:cxnSpLocks/>
              <a:stCxn id="39" idx="3"/>
              <a:endCxn id="33" idx="0"/>
            </p:cNvCxnSpPr>
            <p:nvPr/>
          </p:nvCxnSpPr>
          <p:spPr>
            <a:xfrm>
              <a:off x="11733616" y="5062322"/>
              <a:ext cx="1127650" cy="816104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F9D78043-0140-869E-4C3F-5D5BD42F1A44}"/>
                </a:ext>
              </a:extLst>
            </p:cNvPr>
            <p:cNvCxnSpPr>
              <a:cxnSpLocks/>
              <a:stCxn id="45" idx="1"/>
              <a:endCxn id="33" idx="0"/>
            </p:cNvCxnSpPr>
            <p:nvPr/>
          </p:nvCxnSpPr>
          <p:spPr>
            <a:xfrm rot="10800000" flipV="1">
              <a:off x="12861267" y="5043426"/>
              <a:ext cx="1364779" cy="835000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D05DEBA1-0313-C2A4-4C04-A605695C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191999" y="8087825"/>
              <a:ext cx="1258957" cy="1258957"/>
            </a:xfrm>
            <a:prstGeom prst="rect">
              <a:avLst/>
            </a:prstGeom>
          </p:spPr>
        </p:pic>
        <p:pic>
          <p:nvPicPr>
            <p:cNvPr id="132" name="Graphic 131" descr="Images with solid fill">
              <a:extLst>
                <a:ext uri="{FF2B5EF4-FFF2-40B4-BE49-F238E27FC236}">
                  <a16:creationId xmlns:a16="http://schemas.microsoft.com/office/drawing/2014/main" id="{D54A1E67-3860-BE9C-CBCB-492E061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43208" y="5287883"/>
              <a:ext cx="444354" cy="444354"/>
            </a:xfrm>
            <a:prstGeom prst="rect">
              <a:avLst/>
            </a:prstGeom>
          </p:spPr>
        </p:pic>
        <p:pic>
          <p:nvPicPr>
            <p:cNvPr id="133" name="Graphic 132" descr="Film strip with solid fill">
              <a:extLst>
                <a:ext uri="{FF2B5EF4-FFF2-40B4-BE49-F238E27FC236}">
                  <a16:creationId xmlns:a16="http://schemas.microsoft.com/office/drawing/2014/main" id="{207C439B-FA49-E0F9-E74D-BC3990AB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48488" y="5282634"/>
              <a:ext cx="497098" cy="556462"/>
            </a:xfrm>
            <a:prstGeom prst="rect">
              <a:avLst/>
            </a:prstGeom>
          </p:spPr>
        </p:pic>
        <p:pic>
          <p:nvPicPr>
            <p:cNvPr id="135" name="Graphic 134" descr="Document with solid fill">
              <a:extLst>
                <a:ext uri="{FF2B5EF4-FFF2-40B4-BE49-F238E27FC236}">
                  <a16:creationId xmlns:a16="http://schemas.microsoft.com/office/drawing/2014/main" id="{1AA10BD1-8C98-4EB9-5E8B-BA57B5EA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3463230" y="4467994"/>
              <a:ext cx="450298" cy="450298"/>
            </a:xfrm>
            <a:prstGeom prst="rect">
              <a:avLst/>
            </a:prstGeom>
          </p:spPr>
        </p:pic>
        <p:pic>
          <p:nvPicPr>
            <p:cNvPr id="136" name="Graphic 135" descr="Images with solid fill">
              <a:extLst>
                <a:ext uri="{FF2B5EF4-FFF2-40B4-BE49-F238E27FC236}">
                  <a16:creationId xmlns:a16="http://schemas.microsoft.com/office/drawing/2014/main" id="{469A07F4-1FCC-A7B2-0BAC-5FD49558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44028" y="4558793"/>
              <a:ext cx="444354" cy="444354"/>
            </a:xfrm>
            <a:prstGeom prst="rect">
              <a:avLst/>
            </a:prstGeom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68B278-49E7-BE46-0373-CA69D6CDE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9126" y="7409734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FE00D9B-7568-6B13-5053-E314367C631C}"/>
              </a:ext>
            </a:extLst>
          </p:cNvPr>
          <p:cNvGrpSpPr/>
          <p:nvPr/>
        </p:nvGrpSpPr>
        <p:grpSpPr>
          <a:xfrm>
            <a:off x="17347896" y="3735055"/>
            <a:ext cx="5148469" cy="5471540"/>
            <a:chOff x="17863343" y="4032956"/>
            <a:chExt cx="5148469" cy="547154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DB5FECD-F443-065E-2FD3-68B1DDAC0403}"/>
                </a:ext>
              </a:extLst>
            </p:cNvPr>
            <p:cNvSpPr/>
            <p:nvPr/>
          </p:nvSpPr>
          <p:spPr>
            <a:xfrm>
              <a:off x="17863343" y="4032956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40" name="Graphic 139" descr="Database with solid fill">
              <a:extLst>
                <a:ext uri="{FF2B5EF4-FFF2-40B4-BE49-F238E27FC236}">
                  <a16:creationId xmlns:a16="http://schemas.microsoft.com/office/drawing/2014/main" id="{66C163F4-C58A-2707-BE41-AE14E342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778893" y="6114969"/>
              <a:ext cx="1432771" cy="1432771"/>
            </a:xfrm>
            <a:prstGeom prst="rect">
              <a:avLst/>
            </a:prstGeom>
          </p:spPr>
        </p:pic>
        <p:pic>
          <p:nvPicPr>
            <p:cNvPr id="143" name="Graphic 142" descr="Heartbeat outline">
              <a:extLst>
                <a:ext uri="{FF2B5EF4-FFF2-40B4-BE49-F238E27FC236}">
                  <a16:creationId xmlns:a16="http://schemas.microsoft.com/office/drawing/2014/main" id="{D4A16DCD-239E-4C7C-8CC9-E17F95BE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9941355" y="4591394"/>
              <a:ext cx="914400" cy="914400"/>
            </a:xfrm>
            <a:prstGeom prst="rect">
              <a:avLst/>
            </a:prstGeom>
          </p:spPr>
        </p:pic>
        <p:pic>
          <p:nvPicPr>
            <p:cNvPr id="145" name="Graphic 144" descr="Doctor male with solid fill">
              <a:extLst>
                <a:ext uri="{FF2B5EF4-FFF2-40B4-BE49-F238E27FC236}">
                  <a16:creationId xmlns:a16="http://schemas.microsoft.com/office/drawing/2014/main" id="{0711EC52-89B4-D546-FE7E-3D94600C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8607180" y="8123640"/>
              <a:ext cx="914400" cy="914400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A8332D-C684-E9AD-D2FB-D229FC72A5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99920" y="7657184"/>
              <a:ext cx="580291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537357A-3D98-83EF-F48F-B55B9812B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3535" y="7657184"/>
              <a:ext cx="510716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4" name="Graphic 153" descr="Research with solid fill">
              <a:extLst>
                <a:ext uri="{FF2B5EF4-FFF2-40B4-BE49-F238E27FC236}">
                  <a16:creationId xmlns:a16="http://schemas.microsoft.com/office/drawing/2014/main" id="{E84256A0-7962-6C89-7DD7-68FD7A67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507607" y="8123640"/>
              <a:ext cx="914400" cy="914400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96C2F11-B2FF-B827-D8CF-0827EEB35FE1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00" y="5464570"/>
              <a:ext cx="0" cy="53227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2F566FB-52A4-57FA-C6AF-87AE531AA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8893" y="8580840"/>
              <a:ext cx="148221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153162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E632-873F-EFF8-719A-025544E6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BEC9C-3AC8-4800-EEBE-4655BA9B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49" y="1925638"/>
            <a:ext cx="11366500" cy="10422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359FE0-8D92-887F-7FD0-D40D763BC4A6}"/>
              </a:ext>
            </a:extLst>
          </p:cNvPr>
          <p:cNvSpPr/>
          <p:nvPr/>
        </p:nvSpPr>
        <p:spPr>
          <a:xfrm>
            <a:off x="6324600" y="2857500"/>
            <a:ext cx="11830050" cy="40005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18443-7AAC-0CF4-D151-98F78A761DF8}"/>
              </a:ext>
            </a:extLst>
          </p:cNvPr>
          <p:cNvSpPr txBox="1"/>
          <p:nvPr/>
        </p:nvSpPr>
        <p:spPr>
          <a:xfrm>
            <a:off x="727370" y="3844652"/>
            <a:ext cx="4102085" cy="2026196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Query Model w.</a:t>
            </a:r>
            <a:br>
              <a:rPr lang="en-GB" dirty="0">
                <a:solidFill>
                  <a:schemeClr val="accent5"/>
                </a:solidFill>
              </a:rPr>
            </a:br>
            <a:r>
              <a:rPr lang="en-GB" dirty="0">
                <a:solidFill>
                  <a:schemeClr val="accent5"/>
                </a:solidFill>
              </a:rPr>
              <a:t>Relational Algebra </a:t>
            </a:r>
            <a:br>
              <a:rPr lang="en-GB" dirty="0">
                <a:solidFill>
                  <a:schemeClr val="accent5"/>
                </a:solidFill>
              </a:rPr>
            </a:br>
            <a:r>
              <a:rPr lang="en-GB" dirty="0">
                <a:solidFill>
                  <a:schemeClr val="accent5"/>
                </a:solidFill>
              </a:rPr>
              <a:t>Extension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7BBC7F-9EF7-B5AE-A35C-A2B772BA2FD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4829455" y="4857750"/>
            <a:ext cx="1495145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459711-7630-929B-2401-76C6D6C2F98B}"/>
              </a:ext>
            </a:extLst>
          </p:cNvPr>
          <p:cNvSpPr txBox="1"/>
          <p:nvPr/>
        </p:nvSpPr>
        <p:spPr>
          <a:xfrm>
            <a:off x="20176844" y="5962924"/>
            <a:ext cx="2563202" cy="795089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Cost 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15C6E-3772-11EA-D9B9-9A368782DC6C}"/>
              </a:ext>
            </a:extLst>
          </p:cNvPr>
          <p:cNvSpPr/>
          <p:nvPr/>
        </p:nvSpPr>
        <p:spPr>
          <a:xfrm>
            <a:off x="11715750" y="5695950"/>
            <a:ext cx="6781800" cy="135255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EF7A2-1DF0-916E-FCEF-2084B6C27E9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18497550" y="6360469"/>
            <a:ext cx="1679294" cy="11756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FC521E1-50BB-085A-83CF-9DA63B76B9E7}"/>
              </a:ext>
            </a:extLst>
          </p:cNvPr>
          <p:cNvSpPr/>
          <p:nvPr/>
        </p:nvSpPr>
        <p:spPr>
          <a:xfrm>
            <a:off x="6934199" y="8250624"/>
            <a:ext cx="10941049" cy="234117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166D8-64A3-4761-C976-7067C548CFD8}"/>
              </a:ext>
            </a:extLst>
          </p:cNvPr>
          <p:cNvSpPr txBox="1"/>
          <p:nvPr/>
        </p:nvSpPr>
        <p:spPr>
          <a:xfrm>
            <a:off x="20176844" y="8715890"/>
            <a:ext cx="3106620" cy="1410643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Write- and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Failure-Model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7593B7-2EFF-6C2D-87A3-F5A54973E52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17875248" y="9421212"/>
            <a:ext cx="2301596" cy="27588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65423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DD-6D6C-7E2F-9694-158A3908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D7AA-2F26-1B96-ED66-AC6B4BE1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274049"/>
          </a:xfrm>
        </p:spPr>
        <p:txBody>
          <a:bodyPr/>
          <a:lstStyle/>
          <a:p>
            <a:r>
              <a:rPr lang="en-GB" b="1" dirty="0"/>
              <a:t>Quantitative 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Evaluation of the Query Model in a Mixed Query Workload on V3C [1]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 of Cost Model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Effect of Parallelism and Indexes Structures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Effect of Optimisation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The Effect of Data Changes on Yandex Deep 1B [2]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read- and write model)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Comparison: Milvus [3] vs. Cottontail DB on Yandex Deep 1B (</a:t>
            </a:r>
            <a:r>
              <a:rPr lang="en-GB" dirty="0">
                <a:solidFill>
                  <a:schemeClr val="accent4"/>
                </a:solidFill>
                <a:sym typeface="Wingdings" pitchFamily="2" charset="2"/>
              </a:rPr>
              <a:t> big multimedia retrieval)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b="1" dirty="0"/>
              <a:t>Qualitative 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Cottontail DB has been used as part of the </a:t>
            </a:r>
            <a:r>
              <a:rPr lang="en-GB" i="1" dirty="0" err="1"/>
              <a:t>vitrivr</a:t>
            </a:r>
            <a:r>
              <a:rPr lang="en-GB" dirty="0"/>
              <a:t> stack for several years now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i="1" dirty="0" err="1"/>
              <a:t>vitrivr</a:t>
            </a:r>
            <a:r>
              <a:rPr lang="en-GB" dirty="0"/>
              <a:t> partook in several interactive retrieval evaluation campaigns (e.g., Video Browser Showdown [4])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7D9E-C61E-5284-1EA3-2C1ACA903AD0}"/>
              </a:ext>
            </a:extLst>
          </p:cNvPr>
          <p:cNvSpPr txBox="1"/>
          <p:nvPr/>
        </p:nvSpPr>
        <p:spPr>
          <a:xfrm>
            <a:off x="619421" y="11336715"/>
            <a:ext cx="17624866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Rossetto</a:t>
            </a:r>
            <a:r>
              <a:rPr lang="en-GB" sz="2400" dirty="0">
                <a:solidFill>
                  <a:schemeClr val="accent4"/>
                </a:solidFill>
              </a:rPr>
              <a:t> et al. (2019). V3C - A Research Video Collection.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[3] Wang et al. (2021). Milvus – A Purpose-Built Vector Data Management System.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[4] </a:t>
            </a:r>
            <a:r>
              <a:rPr lang="en-GB" sz="2400" dirty="0" err="1">
                <a:solidFill>
                  <a:schemeClr val="accent4"/>
                </a:solidFill>
              </a:rPr>
              <a:t>Schoeffmann</a:t>
            </a:r>
            <a:r>
              <a:rPr lang="en-GB" sz="2400" dirty="0">
                <a:solidFill>
                  <a:schemeClr val="accent4"/>
                </a:solidFill>
              </a:rPr>
              <a:t> et al. (2019). Video Browser Showdown 2012-2019: A Review</a:t>
            </a:r>
          </a:p>
        </p:txBody>
      </p:sp>
    </p:spTree>
    <p:extLst>
      <p:ext uri="{BB962C8B-B14F-4D97-AF65-F5344CB8AC3E}">
        <p14:creationId xmlns:p14="http://schemas.microsoft.com/office/powerpoint/2010/main" val="16368791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512B-BD0D-64A8-FBD7-3099827A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888E-9BAD-D60A-FB38-83E27876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987979" cy="9720413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V3C [1] Dataset (different entities)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Mixed Query Workload (Q1a-Q1e)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 Policy set via Query Hint</a:t>
            </a:r>
          </a:p>
          <a:p>
            <a:r>
              <a:rPr lang="en-GB" dirty="0">
                <a:sym typeface="Wingdings" pitchFamily="2" charset="2"/>
              </a:rPr>
              <a:t> Constant IO, CPU, Memory cost</a:t>
            </a:r>
            <a:br>
              <a:rPr lang="en-GB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 Increasing Quality Cost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Score &amp; rank of different plan alternatives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What query plan gets selected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00EAF7A-1F00-94A9-2534-8FE61EF5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8684" y="4165601"/>
            <a:ext cx="10809608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56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673B-B9FA-7472-FB37-463DC233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9104B1-AF43-C879-4EAA-FD92199C7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846" y="3041652"/>
            <a:ext cx="14962731" cy="90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14FA2-0DC6-94EC-320B-ACF681018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7692329" cy="9720413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611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93D2-25AC-792B-DFAE-C5B9DB73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EDE8F-5FB8-3495-7FBD-1E893575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7692329" cy="972041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047BC-8AC4-2985-0CF9-6EC8CAD8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95"/>
          <a:stretch/>
        </p:blipFill>
        <p:spPr>
          <a:xfrm>
            <a:off x="9041964" y="1858964"/>
            <a:ext cx="14958000" cy="110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5493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6C00-B15D-24B7-B5B2-C6DEA96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A4F0-6FF0-5ED1-AFA1-2C649251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464549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 (1M shard)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NNS Queries with random vectors  (</a:t>
            </a:r>
            <a:r>
              <a:rPr lang="en-GB" dirty="0">
                <a:sym typeface="Wingdings" pitchFamily="2" charset="2"/>
              </a:rPr>
              <a:t> b</a:t>
            </a:r>
            <a:r>
              <a:rPr lang="en-GB" dirty="0"/>
              <a:t>rute-force vs. index use)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Different write workloads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Delete vs. insert ratio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Level of noise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With and without index rebuild</a:t>
            </a:r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Speed-up in seconds (index vs. brute-force)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Quality in terms of recall &amp; </a:t>
            </a:r>
            <a:r>
              <a:rPr lang="en-GB" dirty="0" err="1"/>
              <a:t>nDCG</a:t>
            </a:r>
            <a:r>
              <a:rPr lang="en-GB" dirty="0"/>
              <a:t> /  (index vs. brute-force)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0C1A4-45BE-EE4D-F53E-DB08FDF68C3A}"/>
              </a:ext>
            </a:extLst>
          </p:cNvPr>
          <p:cNvSpPr txBox="1"/>
          <p:nvPr/>
        </p:nvSpPr>
        <p:spPr>
          <a:xfrm>
            <a:off x="619421" y="12107476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357368230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E9E5E10-3B28-A353-6342-7DB3A4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911" y="1925638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411126859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043A62D-7168-9FE7-7CD8-A7830C68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5638"/>
            <a:ext cx="14849177" cy="99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4E428-6343-1870-056F-6803CEAD23D9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376800779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670-4293-7BC5-408F-A8511F1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A74A-3795-B1DF-FEDE-9C51E5ACC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With respect to contribution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Write- and failure model can be applied to VA index (similar evaluation was conducted to PQ)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Parallel index rebuild feasible without interfering with queries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Problem of time required for rebuild remains; combination with other strategies may be necessary</a:t>
            </a:r>
          </a:p>
          <a:p>
            <a:r>
              <a:rPr lang="en-GB" dirty="0">
                <a:sym typeface="Wingdings" pitchFamily="2" charset="2"/>
              </a:rPr>
              <a:t> e.g., rebuilding index partition-by-partition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General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(VAF [1], PQ [2]) can deal with incremental changes if data adheres to original distribution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start to deteriorate if “noisy” data accumulates, which makes index rebuild necessary</a:t>
            </a:r>
          </a:p>
          <a:p>
            <a:r>
              <a:rPr lang="en-GB" dirty="0">
                <a:sym typeface="Wingdings" pitchFamily="2" charset="2"/>
              </a:rPr>
              <a:t> Relevant when index is built on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non-representative sample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or if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use-case inherently considers data that shifts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(e.g., word-embeddings on changing topics)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71679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419-C121-3D11-7AE6-6E90D99A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56DA-A872-DE3A-F7C9-73ADE786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introduced three </a:t>
            </a:r>
            <a:r>
              <a:rPr lang="en-GB" dirty="0">
                <a:solidFill>
                  <a:schemeClr val="accent5"/>
                </a:solidFill>
              </a:rPr>
              <a:t>theoretical models </a:t>
            </a:r>
            <a:r>
              <a:rPr lang="en-GB" dirty="0"/>
              <a:t>that work towards a </a:t>
            </a:r>
            <a:r>
              <a:rPr lang="en-GB" i="1" dirty="0">
                <a:solidFill>
                  <a:schemeClr val="accent5"/>
                </a:solidFill>
              </a:rPr>
              <a:t>unified</a:t>
            </a:r>
            <a:r>
              <a:rPr lang="en-GB" dirty="0"/>
              <a:t> </a:t>
            </a:r>
            <a:r>
              <a:rPr lang="en-GB" i="1" dirty="0">
                <a:solidFill>
                  <a:schemeClr val="accent5"/>
                </a:solidFill>
              </a:rPr>
              <a:t>data management solution</a:t>
            </a:r>
            <a:r>
              <a:rPr lang="en-GB" dirty="0"/>
              <a:t> for </a:t>
            </a:r>
            <a:r>
              <a:rPr lang="en-GB" i="1" dirty="0">
                <a:solidFill>
                  <a:schemeClr val="accent5"/>
                </a:solidFill>
              </a:rPr>
              <a:t>multimedia data</a:t>
            </a:r>
            <a:r>
              <a:rPr lang="en-GB" dirty="0"/>
              <a:t>, usable in </a:t>
            </a:r>
            <a:r>
              <a:rPr lang="en-GB" i="1" dirty="0">
                <a:solidFill>
                  <a:schemeClr val="accent5"/>
                </a:solidFill>
              </a:rPr>
              <a:t>multimedia retrieval </a:t>
            </a:r>
            <a:r>
              <a:rPr lang="en-GB" dirty="0"/>
              <a:t>and </a:t>
            </a:r>
            <a:r>
              <a:rPr lang="en-GB" i="1" dirty="0">
                <a:solidFill>
                  <a:schemeClr val="accent5"/>
                </a:solidFill>
              </a:rPr>
              <a:t>analytics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proximity based queries (NNS, FNS, Range search etc.) in relational algebra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u="sng" dirty="0">
                <a:solidFill>
                  <a:schemeClr val="tx1"/>
                </a:solidFill>
                <a:sym typeface="Wingdings" pitchFamily="2" charset="2"/>
              </a:rPr>
              <a:t>Cost model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to express approximation through indexes and quality of query results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 model for accommodating and maintaining high-dimensional index structures in the face of changing data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The conceptual contributions have been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implemented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 the multimedia database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Cottontail DB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Powers the </a:t>
            </a:r>
            <a:r>
              <a:rPr lang="en-GB" i="1" dirty="0" err="1">
                <a:solidFill>
                  <a:schemeClr val="tx1"/>
                </a:solidFill>
                <a:sym typeface="Wingdings" pitchFamily="2" charset="2"/>
              </a:rPr>
              <a:t>vitrivr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multimedia retrieval system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Battletested on many occasions in competitions such as VBS and LSC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have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evaluation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at a systems level on top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of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 Cottontail DB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that demonstrates the feasibility of the aforementioned models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.</a:t>
            </a:r>
            <a:endParaRPr lang="en-GB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493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7832-5B62-F99C-4FCD-F15EF13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Multimedia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0DFC7-A057-B96B-0574-E904F94D4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Multimedia data is often </a:t>
            </a:r>
            <a:r>
              <a:rPr lang="en-GB" i="1" dirty="0">
                <a:solidFill>
                  <a:schemeClr val="accent5"/>
                </a:solidFill>
              </a:rPr>
              <a:t>unstructured</a:t>
            </a:r>
            <a:r>
              <a:rPr lang="en-GB" dirty="0">
                <a:solidFill>
                  <a:schemeClr val="tx1"/>
                </a:solidFill>
              </a:rPr>
              <a:t> (raw signal data)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Disconnect between data stored and information searched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</a:t>
            </a:r>
            <a:r>
              <a:rPr lang="en-GB" dirty="0">
                <a:solidFill>
                  <a:schemeClr val="tx1"/>
                </a:solidFill>
              </a:rPr>
              <a:t>Derivative representations required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We usually make multimedia data accessible by </a:t>
            </a:r>
            <a:r>
              <a:rPr lang="en-GB" i="1" dirty="0">
                <a:solidFill>
                  <a:schemeClr val="accent5"/>
                </a:solidFill>
              </a:rPr>
              <a:t>metadata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Technical metadata (e.g., resolution, geo references)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Textual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descriptions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/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labels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annotations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Abstract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features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(e.g., salient colours)</a:t>
            </a:r>
          </a:p>
          <a:p>
            <a:endParaRPr lang="en-GB" dirty="0">
              <a:solidFill>
                <a:schemeClr val="accent5"/>
              </a:solidFill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types of metadata can be searched differently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Boolean retrieval (exact matches)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Similarity search / vector space retrieval (fuzzy)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D59-CD17-8B8F-6040-79AB5D0B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858" y="1897632"/>
            <a:ext cx="3050717" cy="228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A6A72-E476-026B-8317-A30226AE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691" y="4596353"/>
            <a:ext cx="2288036" cy="2288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01C42-0C10-9209-515B-20CB2206C73C}"/>
              </a:ext>
            </a:extLst>
          </p:cNvPr>
          <p:cNvSpPr/>
          <p:nvPr/>
        </p:nvSpPr>
        <p:spPr>
          <a:xfrm>
            <a:off x="20491239" y="4004280"/>
            <a:ext cx="360000" cy="360000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C60CE-6CA1-180B-DF49-D025AFA90990}"/>
              </a:ext>
            </a:extLst>
          </p:cNvPr>
          <p:cNvCxnSpPr>
            <a:cxnSpLocks/>
          </p:cNvCxnSpPr>
          <p:nvPr/>
        </p:nvCxnSpPr>
        <p:spPr>
          <a:xfrm flipH="1">
            <a:off x="18123691" y="4004279"/>
            <a:ext cx="2367548" cy="59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35F4B-E515-7E21-4403-54416C2CAF8A}"/>
              </a:ext>
            </a:extLst>
          </p:cNvPr>
          <p:cNvCxnSpPr>
            <a:cxnSpLocks/>
          </p:cNvCxnSpPr>
          <p:nvPr/>
        </p:nvCxnSpPr>
        <p:spPr>
          <a:xfrm flipH="1">
            <a:off x="20411727" y="4364280"/>
            <a:ext cx="439512" cy="2520109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EDEFA1-E43A-05E1-6A70-79481E3CC08A}"/>
              </a:ext>
            </a:extLst>
          </p:cNvPr>
          <p:cNvCxnSpPr>
            <a:cxnSpLocks/>
          </p:cNvCxnSpPr>
          <p:nvPr/>
        </p:nvCxnSpPr>
        <p:spPr>
          <a:xfrm flipH="1">
            <a:off x="20386725" y="4364279"/>
            <a:ext cx="104514" cy="23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2E8B3-60DF-1A64-1827-2A5263392A0B}"/>
              </a:ext>
            </a:extLst>
          </p:cNvPr>
          <p:cNvSpPr txBox="1"/>
          <p:nvPr/>
        </p:nvSpPr>
        <p:spPr>
          <a:xfrm>
            <a:off x="20422496" y="7395258"/>
            <a:ext cx="1861087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”rabbit”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A0804-54B1-807E-5EDF-F618E3D60F83}"/>
              </a:ext>
            </a:extLst>
          </p:cNvPr>
          <p:cNvSpPr txBox="1"/>
          <p:nvPr/>
        </p:nvSpPr>
        <p:spPr>
          <a:xfrm>
            <a:off x="21687174" y="7862933"/>
            <a:ext cx="191879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”bunny”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212E-267D-4BC3-BA29-17FE970A1B97}"/>
              </a:ext>
            </a:extLst>
          </p:cNvPr>
          <p:cNvSpPr txBox="1"/>
          <p:nvPr/>
        </p:nvSpPr>
        <p:spPr>
          <a:xfrm>
            <a:off x="20504959" y="8354659"/>
            <a:ext cx="214161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</a:t>
            </a:r>
            <a:r>
              <a:rPr lang="en-GB" dirty="0" err="1">
                <a:solidFill>
                  <a:schemeClr val="bg2"/>
                </a:solidFill>
              </a:rPr>
              <a:t>Nutello</a:t>
            </a:r>
            <a:r>
              <a:rPr lang="en-GB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CBC38-CC38-F6DF-D8CD-A473EFA6BA2B}"/>
              </a:ext>
            </a:extLst>
          </p:cNvPr>
          <p:cNvSpPr txBox="1"/>
          <p:nvPr/>
        </p:nvSpPr>
        <p:spPr>
          <a:xfrm>
            <a:off x="21808200" y="6718917"/>
            <a:ext cx="1676741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”grass”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C035E-7A77-42B3-C45D-3F27393E2352}"/>
              </a:ext>
            </a:extLst>
          </p:cNvPr>
          <p:cNvGrpSpPr/>
          <p:nvPr/>
        </p:nvGrpSpPr>
        <p:grpSpPr>
          <a:xfrm>
            <a:off x="17516839" y="9915367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D8E4B-2686-96F1-7032-53F7D7BCE248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45657E-03D3-6294-11D2-C3EF7E7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1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5A7-1C40-F05E-F81A-2B01728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BBCB6-5B18-3774-54E7-A7E3253EB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70156" cy="9720413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Query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extended Boolean Retrieval &amp; Fuzzy Queries (e.g., similarity joins)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different RNNS flavours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Cost Model &amp; Planning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Automatic hyper-parameter tuning for index structures (self-adaptiveness)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Propagation of quality cost in complex query plans 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Execution &amp; Storage Model of 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From iterator to batch-model (SIMD optimisation)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More index structures (graph-based, NV-Tree)</a:t>
            </a:r>
          </a:p>
        </p:txBody>
      </p:sp>
    </p:spTree>
    <p:extLst>
      <p:ext uri="{BB962C8B-B14F-4D97-AF65-F5344CB8AC3E}">
        <p14:creationId xmlns:p14="http://schemas.microsoft.com/office/powerpoint/2010/main" val="118408500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866899" y="3703442"/>
            <a:ext cx="8765974" cy="3992311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  <a:p>
            <a:endParaRPr/>
          </a:p>
          <a:p>
            <a:pPr>
              <a:defRPr sz="4000">
                <a:latin typeface="+mj-lt"/>
                <a:ea typeface="+mj-ea"/>
                <a:cs typeface="+mj-cs"/>
                <a:sym typeface="FoundrySterling-Book"/>
              </a:defRPr>
            </a:pPr>
            <a:r>
              <a:t>Questions?</a:t>
            </a:r>
          </a:p>
        </p:txBody>
      </p:sp>
      <p:sp>
        <p:nvSpPr>
          <p:cNvPr id="84" name="Shape 84"/>
          <p:cNvSpPr/>
          <p:nvPr/>
        </p:nvSpPr>
        <p:spPr>
          <a:xfrm>
            <a:off x="1855686" y="10623704"/>
            <a:ext cx="8909646" cy="237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 err="1"/>
              <a:t>ralph.gasser@unibas.ch</a:t>
            </a:r>
            <a:endParaRPr dirty="0"/>
          </a:p>
          <a:p>
            <a:pPr>
              <a:lnSpc>
                <a:spcPct val="120000"/>
              </a:lnSpc>
              <a:defRPr sz="3000"/>
            </a:pPr>
            <a:br>
              <a:rPr dirty="0"/>
            </a:br>
            <a:r>
              <a:rPr sz="2000" dirty="0"/>
              <a:t>Databases and Information Systems (DBIS) Group, </a:t>
            </a:r>
            <a:br>
              <a:rPr sz="2000" dirty="0"/>
            </a:br>
            <a:r>
              <a:rPr sz="2000" dirty="0"/>
              <a:t>Department of Mathematics and Computer Science, University of Basel</a:t>
            </a:r>
          </a:p>
        </p:txBody>
      </p:sp>
      <p:pic>
        <p:nvPicPr>
          <p:cNvPr id="2" name="Picture 1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6EBBE4FF-F770-4F45-AFD5-B0D648E0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303530" y="1960128"/>
            <a:ext cx="13050641" cy="978798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(Definitions)</a:t>
            </a:r>
          </a:p>
        </p:txBody>
      </p:sp>
    </p:spTree>
    <p:extLst>
      <p:ext uri="{BB962C8B-B14F-4D97-AF65-F5344CB8AC3E}">
        <p14:creationId xmlns:p14="http://schemas.microsoft.com/office/powerpoint/2010/main" val="400649794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D2A9-BDFC-ED43-866D-408C9239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609725"/>
          </a:xfrm>
        </p:spPr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Extended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5606-CBA4-5A4D-B5E7-ED5CE46E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136" y="8330844"/>
            <a:ext cx="15553728" cy="3716384"/>
          </a:xfrm>
        </p:spPr>
        <p:txBody>
          <a:bodyPr/>
          <a:lstStyle/>
          <a:p>
            <a:r>
              <a:rPr lang="en-GB" b="1" dirty="0"/>
              <a:t>Observation #1: </a:t>
            </a:r>
            <a:r>
              <a:rPr lang="en-GB" dirty="0"/>
              <a:t>Projection may involve evaluation of a distance function</a:t>
            </a:r>
            <a:br>
              <a:rPr lang="de-CH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We call this a </a:t>
            </a:r>
            <a:r>
              <a:rPr lang="en-GB" i="1" dirty="0">
                <a:solidFill>
                  <a:schemeClr val="accent5"/>
                </a:solidFill>
              </a:rPr>
              <a:t>proximity based query</a:t>
            </a:r>
          </a:p>
          <a:p>
            <a:endParaRPr lang="en-GB" i="1" dirty="0">
              <a:solidFill>
                <a:schemeClr val="accent5"/>
              </a:solidFill>
            </a:endParaRPr>
          </a:p>
          <a:p>
            <a:r>
              <a:rPr lang="en-GB" b="1" dirty="0"/>
              <a:t>Observation #2: </a:t>
            </a:r>
            <a:r>
              <a:rPr lang="en-GB" dirty="0"/>
              <a:t>Domain of a function is an implicit extended projection</a:t>
            </a:r>
          </a:p>
          <a:p>
            <a:r>
              <a:rPr lang="en-GB" dirty="0">
                <a:sym typeface="Wingdings" pitchFamily="2" charset="2"/>
              </a:rPr>
              <a:t> Functions can be nested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0D98-C25D-294A-95E9-C804B3F9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BFC47-CB04-6744-A862-76044133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33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Extended Projection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define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to be the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extended projection</a:t>
                          </a:r>
                          <a:r>
                            <a:rPr lang="en-GB" sz="4800" dirty="0"/>
                            <a:t> [8], projecting onto the expressions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, wherein an expression can be any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attribute</a:t>
                          </a:r>
                          <a:r>
                            <a:rPr lang="en-GB" sz="4800" dirty="0"/>
                            <a:t> of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,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literal</a:t>
                          </a:r>
                          <a:r>
                            <a:rPr lang="en-GB" sz="4800" baseline="0" dirty="0">
                              <a:solidFill>
                                <a:schemeClr val="accent5"/>
                              </a:solidFill>
                            </a:rPr>
                            <a:t> value </a:t>
                          </a:r>
                          <a:r>
                            <a:rPr lang="en-GB" sz="4800" dirty="0"/>
                            <a:t>as well as an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function invocation</a:t>
                          </a:r>
                          <a:r>
                            <a:rPr lang="en-GB" sz="4800" dirty="0"/>
                            <a:t> involving either of the three of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9722" r="-82" b="-4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26073" r="-82" b="-7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46418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82B-E54A-5B4A-A652-D39BFC6A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Ranked Relations and Order</a:t>
            </a:r>
            <a:endParaRPr lang="en-GB" sz="3600" baseline="30000" dirty="0">
              <a:solidFill>
                <a:schemeClr val="bg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45AE1-AEBB-C344-8423-2BFA8D67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0A7F-CB0A-AC46-88C5-C7DDFDA2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34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 err="1"/>
                            <a:t>Ranked</a:t>
                          </a:r>
                          <a:r>
                            <a:rPr lang="de-CH" sz="4800" dirty="0"/>
                            <a:t> Relation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call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a ranked relation with</a:t>
                          </a:r>
                          <a:r>
                            <a:rPr lang="en-GB" sz="4800" baseline="0" dirty="0"/>
                            <a:t> ranking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≼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≼∈{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800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induces a non-strict, total</a:t>
                          </a:r>
                          <a:r>
                            <a:rPr lang="en-GB" sz="4800" baseline="0" dirty="0"/>
                            <a:t> ordering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using the binary, lexicographic</a:t>
                          </a:r>
                          <a:r>
                            <a:rPr lang="en-GB" sz="4800" baseline="0" dirty="0"/>
                            <a:t> ranking relation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9722" r="-163" b="-4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6073" r="-163" b="-7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de-CH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be</a:t>
                          </a:r>
                          <a:r>
                            <a:rPr lang="en-GB" sz="4800" baseline="0" dirty="0"/>
                            <a:t> a list of ranking attributes. The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b="0" dirty="0"/>
                            <a:t> </a:t>
                          </a:r>
                          <a:r>
                            <a:rPr lang="en-GB" sz="4800" dirty="0"/>
                            <a:t>imposes</a:t>
                          </a:r>
                          <a:r>
                            <a:rPr lang="en-GB" sz="4800" baseline="0" dirty="0"/>
                            <a:t> the order induced by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thus</a:t>
                          </a:r>
                          <a:r>
                            <a:rPr lang="en-GB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9722" r="-163" b="-2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41799" r="-163" b="-12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090712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8BC8-9ED2-B84A-D46C-C9575248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Relational Algebra</a:t>
            </a:r>
            <a:br>
              <a:rPr lang="en-CH" dirty="0"/>
            </a:br>
            <a:r>
              <a:rPr lang="en-CH" sz="3600" dirty="0">
                <a:solidFill>
                  <a:schemeClr val="bg2"/>
                </a:solidFill>
              </a:rPr>
              <a:t>s,k-selection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C9560-0DEC-8EF2-BAAE-B586DEBD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93903-0ECE-7243-511D-C8B02B6D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35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/>
                            <a:t>s,k-selection</a:t>
                          </a:r>
                          <a:r>
                            <a:rPr lang="de-CH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en-GB" sz="4800" baseline="0" dirty="0"/>
                            <a:t> and 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en-GB" sz="4800" dirty="0"/>
                            <a:t>. The </a:t>
                          </a:r>
                          <a:r>
                            <a:rPr lang="en-GB" sz="4800" dirty="0" err="1"/>
                            <a:t>s,k</a:t>
                          </a:r>
                          <a:r>
                            <a:rPr lang="en-GB" sz="4800" dirty="0"/>
                            <a:t>-selection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 selects tuples based on the ranking.</a:t>
                          </a:r>
                        </a:p>
                        <a:p>
                          <a:pPr algn="just"/>
                          <a:endParaRPr lang="en-GB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m:rPr>
                                    <m:sty m:val="p"/>
                                  </m:rP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𝑅𝐴𝑁𝐾</m:t>
                                </m:r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GB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8000" r="-163" b="-3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32271" r="-163" b="-51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457957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8D1A-EC23-1245-9A30-BA6E59E4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Expressing Proximity Based Queries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111AE-D879-994E-9674-C7CBA6AB0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D355-05E0-994E-8DCB-83794083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36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,↓</m:t>
                                    </m:r>
                                  </m:sup>
                                </m:sSup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,↓</m:t>
                                        </m:r>
                                      </m:sub>
                                    </m:sSub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↑</m:t>
                                      </m:r>
                                    </m:sub>
                                  </m:sSub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,↑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𝑌𝑒𝑎𝑟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=1954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6823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p>
                                            <m:r>
                                              <a:rPr lang="de-CH" sz="4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∅</m:t>
                                            </m:r>
                                          </m:sup>
                                        </m:s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𝑎𝑣𝑔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97531" r="-81" b="-5209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195122" r="-81" b="-4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18421" r="-81" b="-3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61364" r="-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102812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01235" r="-81" b="-117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93902" r="-81" b="-15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57899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DEAD-A97C-7C4C-B441-1E7FF4E8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81BEF-B339-B358-E4B1-F740320B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027E-B8AE-408C-96F6-1C73F5D9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37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 with attributes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) and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GB" sz="4800" dirty="0"/>
                            <a:t> be a relational expression involving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 Let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further be an index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GB" sz="4800" dirty="0"/>
                            <a:t>. We call the replacement of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CH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an </a:t>
                          </a:r>
                          <a:r>
                            <a:rPr lang="en-GB" sz="4800" i="1" dirty="0">
                              <a:solidFill>
                                <a:schemeClr val="accent5"/>
                              </a:solidFill>
                            </a:rPr>
                            <a:t>exact index replacement </a:t>
                          </a:r>
                          <a:r>
                            <a:rPr lang="en-GB" sz="4800" dirty="0"/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1225" r="-82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BCE415-2D9D-6852-26E8-3FC894F61251}"/>
              </a:ext>
            </a:extLst>
          </p:cNvPr>
          <p:cNvSpPr txBox="1"/>
          <p:nvPr/>
        </p:nvSpPr>
        <p:spPr>
          <a:xfrm>
            <a:off x="7703128" y="12350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endParaRPr lang="en-CH" sz="8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/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/>
                  <a:t>Observation: </a:t>
                </a:r>
                <a:r>
                  <a:rPr lang="en-GB" sz="3600" dirty="0"/>
                  <a:t>Index can be seen as a “copy” of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GB" sz="3600" dirty="0">
                    <a:sym typeface="Wingdings" pitchFamily="2" charset="2"/>
                  </a:rPr>
                  <a:t> and its attributes</a:t>
                </a:r>
                <a:br>
                  <a:rPr lang="en-GB" sz="3600" dirty="0">
                    <a:sym typeface="Wingdings" pitchFamily="2" charset="2"/>
                  </a:rPr>
                </a:br>
                <a:r>
                  <a:rPr lang="en-GB" sz="3600" dirty="0">
                    <a:sym typeface="Wingdings" pitchFamily="2" charset="2"/>
                  </a:rPr>
                  <a:t></a:t>
                </a:r>
                <a:r>
                  <a:rPr lang="en-GB" sz="3600" dirty="0"/>
                  <a:t> All attributes not contained in the index can be reconstructed using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de-CH" sz="3600" dirty="0">
                  <a:ea typeface="Cambria Math" panose="02040503050406030204" pitchFamily="18" charset="0"/>
                </a:endParaRPr>
              </a:p>
              <a:p>
                <a:r>
                  <a:rPr lang="en-GB" sz="3600" dirty="0">
                    <a:sym typeface="Wingdings" pitchFamily="2" charset="2"/>
                  </a:rPr>
                  <a:t> Index is always considered an auxiliary data structure</a:t>
                </a:r>
                <a:endParaRPr lang="en-GB" sz="3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blipFill>
                <a:blip r:embed="rId3"/>
                <a:stretch>
                  <a:fillRect l="-1142" t="-5755" b="-11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/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ts val="4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p>
                      </m:sSubSup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⋈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𝑇𝐼𝐷</m:t>
                          </m:r>
                        </m:sub>
                      </m:sSub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p>
                          </m:sSubSup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H" sz="3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blipFill>
                <a:blip r:embed="rId4"/>
                <a:stretch>
                  <a:fillRect l="-1460" t="-7018" r="-2068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DFB563-40E8-E278-3383-F4A97DD0F542}"/>
              </a:ext>
            </a:extLst>
          </p:cNvPr>
          <p:cNvSpPr/>
          <p:nvPr/>
        </p:nvSpPr>
        <p:spPr>
          <a:xfrm>
            <a:off x="6719392" y="10170368"/>
            <a:ext cx="110892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3073B-5595-21B5-130E-BAE3B07D674A}"/>
              </a:ext>
            </a:extLst>
          </p:cNvPr>
          <p:cNvSpPr txBox="1"/>
          <p:nvPr/>
        </p:nvSpPr>
        <p:spPr>
          <a:xfrm>
            <a:off x="4228338" y="11825834"/>
            <a:ext cx="1584176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r>
              <a:rPr lang="en-CH" sz="8000" b="1" dirty="0">
                <a:solidFill>
                  <a:schemeClr val="accent5"/>
                </a:solidFill>
              </a:rPr>
              <a:t>“Fetch”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B009A4-8815-41E6-9425-81FFF56E9E8E}"/>
              </a:ext>
            </a:extLst>
          </p:cNvPr>
          <p:cNvCxnSpPr>
            <a:stCxn id="7" idx="0"/>
            <a:endCxn id="3" idx="1"/>
          </p:cNvCxnSpPr>
          <p:nvPr/>
        </p:nvCxnSpPr>
        <p:spPr>
          <a:xfrm flipV="1">
            <a:off x="5020427" y="10746433"/>
            <a:ext cx="1698966" cy="107940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829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1DAB-08E3-8ED7-E454-B7C0130C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561F3-C088-853B-610E-40780F7B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C799-FBCA-AC15-2F22-76EED5D5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38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866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26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559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Special implementation of NNS, FNS or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de-CH" sz="4800" b="0" dirty="0"/>
                            <a:t>NN</a:t>
                          </a:r>
                          <a:endParaRPr lang="en-CH" sz="4800" b="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9722" r="-169439" b="-6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37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42021" r="-169439" b="-164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64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05385" r="-169439" b="-13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23034" r="-169439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120000" t="-223034" r="-48730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432023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23A-EB6D-C4AC-8000-B89C2D2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Write Model of an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be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relations</a:t>
                          </a:r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SCH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and</a:t>
                          </a:r>
                          <a:r>
                            <a:rPr lang="en-GB" sz="48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 be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tuples</a:t>
                          </a:r>
                          <a:r>
                            <a:rPr lang="en-CH" sz="4800" dirty="0"/>
                            <a:t>. We call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⋅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INSERT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UPDATE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DELETE</m:t>
                                  </m:r>
                                </m:e>
                              </m:d>
                            </m:oMath>
                          </a14:m>
                          <a:r>
                            <a:rPr lang="en-CH" sz="4800" dirty="0"/>
                            <a:t>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 operation </a:t>
                          </a:r>
                          <a:r>
                            <a:rPr lang="en-CH" sz="4800" dirty="0"/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OP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CH" sz="4800" dirty="0"/>
                            <a:t>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</a:t>
                          </a:r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2114" r="-65" b="-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785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26527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write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𝑊𝑅𝐼𝑇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𝐸𝑀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if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 can be applied to the index and applies it if possible given</a:t>
                          </a:r>
                          <a:r>
                            <a:rPr lang="en-CH" sz="4800" baseline="0" dirty="0"/>
                            <a:t> additional parameters</a:t>
                          </a:r>
                          <a:r>
                            <a:rPr lang="en-CH" sz="4800" dirty="0"/>
                            <a:t>. 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𝑊𝑅𝐼𝑇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𝐸𝑀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𝑡𝑟𝑢𝑒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𝑓𝑎𝑙𝑠𝑒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7094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t="-21277" r="-65" b="-110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62625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48C03-E936-4286-4926-51223CF20257}"/>
              </a:ext>
            </a:extLst>
          </p:cNvPr>
          <p:cNvCxnSpPr>
            <a:cxnSpLocks/>
          </p:cNvCxnSpPr>
          <p:nvPr/>
        </p:nvCxnSpPr>
        <p:spPr>
          <a:xfrm flipV="1">
            <a:off x="277464" y="7443560"/>
            <a:ext cx="15235895" cy="43192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923C15-4463-A0E8-54D0-785D4EA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 in Multimedia Retrieval Systems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4AB7D8-2859-D5AA-EEF1-4B680CD755D2}"/>
              </a:ext>
            </a:extLst>
          </p:cNvPr>
          <p:cNvSpPr/>
          <p:nvPr/>
        </p:nvSpPr>
        <p:spPr>
          <a:xfrm>
            <a:off x="7895412" y="3298772"/>
            <a:ext cx="4891465" cy="8249889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7AB0DF21-D963-7036-A5AD-9145B897F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61076" y="5672969"/>
            <a:ext cx="3501497" cy="3501497"/>
          </a:xfrm>
          <a:prstGeom prst="rect">
            <a:avLst/>
          </a:prstGeom>
        </p:spPr>
      </p:pic>
      <p:pic>
        <p:nvPicPr>
          <p:cNvPr id="31" name="Picture 3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241C52F-F73C-85AA-84EE-5BCB2ABC26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123" y="4610887"/>
            <a:ext cx="727243" cy="545432"/>
          </a:xfrm>
          <a:prstGeom prst="rect">
            <a:avLst/>
          </a:prstGeom>
        </p:spPr>
      </p:pic>
      <p:pic>
        <p:nvPicPr>
          <p:cNvPr id="32" name="Picture 3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8A4AE93-32A0-40F5-BD54-168D3D8688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673" y="4147045"/>
            <a:ext cx="663073" cy="497305"/>
          </a:xfrm>
          <a:prstGeom prst="rect">
            <a:avLst/>
          </a:prstGeom>
        </p:spPr>
      </p:pic>
      <p:pic>
        <p:nvPicPr>
          <p:cNvPr id="33" name="Picture 32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32BF4E36-DD7B-C887-A146-BC91A7D882A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07" y="3645851"/>
            <a:ext cx="671763" cy="895684"/>
          </a:xfrm>
          <a:prstGeom prst="rect">
            <a:avLst/>
          </a:prstGeom>
        </p:spPr>
      </p:pic>
      <p:pic>
        <p:nvPicPr>
          <p:cNvPr id="34" name="Picture 33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10005CC3-DCC9-139B-E63A-E027A0C7B1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939" y="4731731"/>
            <a:ext cx="671763" cy="895684"/>
          </a:xfrm>
          <a:prstGeom prst="rect">
            <a:avLst/>
          </a:prstGeom>
        </p:spPr>
      </p:pic>
      <p:pic>
        <p:nvPicPr>
          <p:cNvPr id="35" name="Picture 34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EE7CD093-5761-4316-1797-2D1A6015B7F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7" y="3324339"/>
            <a:ext cx="656039" cy="8747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6287B1-CC29-C563-262B-B1659994C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789" y="4338880"/>
            <a:ext cx="840929" cy="630697"/>
          </a:xfrm>
          <a:prstGeom prst="rect">
            <a:avLst/>
          </a:prstGeom>
        </p:spPr>
      </p:pic>
      <p:pic>
        <p:nvPicPr>
          <p:cNvPr id="37" name="Picture 36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108B3184-802A-E89C-412F-5ABB6A592B2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412" y="3350986"/>
            <a:ext cx="656039" cy="874718"/>
          </a:xfrm>
          <a:prstGeom prst="rect">
            <a:avLst/>
          </a:prstGeom>
        </p:spPr>
      </p:pic>
      <p:pic>
        <p:nvPicPr>
          <p:cNvPr id="38" name="Picture 37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52C4ED0-E108-167F-BA20-040B60B46A3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8" y="5097006"/>
            <a:ext cx="656039" cy="874718"/>
          </a:xfrm>
          <a:prstGeom prst="rect">
            <a:avLst/>
          </a:prstGeom>
        </p:spPr>
      </p:pic>
      <p:pic>
        <p:nvPicPr>
          <p:cNvPr id="39" name="Picture 38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3CC18B5-B801-06EB-3BDD-8175632A1E6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575" y="4899208"/>
            <a:ext cx="707858" cy="9438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4C5F0B-23D3-D6F2-A1AE-21409DF76A92}"/>
              </a:ext>
            </a:extLst>
          </p:cNvPr>
          <p:cNvSpPr txBox="1"/>
          <p:nvPr/>
        </p:nvSpPr>
        <p:spPr>
          <a:xfrm>
            <a:off x="17948263" y="6863330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C525F-13FE-5E2B-6F37-E6EFF7BEBB79}"/>
              </a:ext>
            </a:extLst>
          </p:cNvPr>
          <p:cNvSpPr txBox="1"/>
          <p:nvPr/>
        </p:nvSpPr>
        <p:spPr>
          <a:xfrm>
            <a:off x="8875200" y="3874416"/>
            <a:ext cx="2931893" cy="1472198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Decoding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>
                <a:solidFill>
                  <a:schemeClr val="accent2"/>
                </a:solidFill>
              </a:rPr>
              <a:t>Segmentation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Feature Extraction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639946-C6AD-F1DF-4433-CE414B1F3E08}"/>
              </a:ext>
            </a:extLst>
          </p:cNvPr>
          <p:cNvSpPr txBox="1"/>
          <p:nvPr/>
        </p:nvSpPr>
        <p:spPr>
          <a:xfrm>
            <a:off x="207705" y="6918042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5BF1D7-6877-94BF-686C-E9EEB236B666}"/>
              </a:ext>
            </a:extLst>
          </p:cNvPr>
          <p:cNvSpPr txBox="1"/>
          <p:nvPr/>
        </p:nvSpPr>
        <p:spPr>
          <a:xfrm>
            <a:off x="207705" y="746697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356FA1-0F44-1752-38DC-B15FE4716A3E}"/>
              </a:ext>
            </a:extLst>
          </p:cNvPr>
          <p:cNvSpPr txBox="1"/>
          <p:nvPr/>
        </p:nvSpPr>
        <p:spPr>
          <a:xfrm>
            <a:off x="8655983" y="9029247"/>
            <a:ext cx="3305393" cy="1041311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Query Interpretation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Orchestration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A0D541-F841-39D8-F4AD-36064AA147C7}"/>
              </a:ext>
            </a:extLst>
          </p:cNvPr>
          <p:cNvSpPr txBox="1"/>
          <p:nvPr/>
        </p:nvSpPr>
        <p:spPr>
          <a:xfrm>
            <a:off x="13060542" y="12288543"/>
            <a:ext cx="1070403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Rossetto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Cineast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: a multi-feature sketch-based video retrieval engine.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3" name="Line Callout 1 62">
            <a:extLst>
              <a:ext uri="{FF2B5EF4-FFF2-40B4-BE49-F238E27FC236}">
                <a16:creationId xmlns:a16="http://schemas.microsoft.com/office/drawing/2014/main" id="{E0B655B3-E94B-C1E6-05DF-409B39E699CB}"/>
              </a:ext>
            </a:extLst>
          </p:cNvPr>
          <p:cNvSpPr/>
          <p:nvPr/>
        </p:nvSpPr>
        <p:spPr>
          <a:xfrm>
            <a:off x="19021080" y="3939934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158738"/>
              <a:gd name="adj4" fmla="val -33565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Storage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 data 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Feature </a:t>
            </a: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Index structures</a:t>
            </a:r>
          </a:p>
        </p:txBody>
      </p:sp>
      <p:sp>
        <p:nvSpPr>
          <p:cNvPr id="64" name="Line Callout 1 63">
            <a:extLst>
              <a:ext uri="{FF2B5EF4-FFF2-40B4-BE49-F238E27FC236}">
                <a16:creationId xmlns:a16="http://schemas.microsoft.com/office/drawing/2014/main" id="{CBF50714-CBE0-FB54-F5A4-0C808B1FA464}"/>
              </a:ext>
            </a:extLst>
          </p:cNvPr>
          <p:cNvSpPr/>
          <p:nvPr/>
        </p:nvSpPr>
        <p:spPr>
          <a:xfrm>
            <a:off x="19021080" y="9643367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-61442"/>
              <a:gd name="adj4" fmla="val -33036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Execution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Boolean search (exact)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Similarity search (fuzzy)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Short vs. long-running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C1143C3-5566-74BB-5E42-F1C27216B14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346663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1D38C84-BBC6-8078-BE48-B1981B6E9E8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968328" y="4654228"/>
            <a:ext cx="4743497" cy="1018741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4932516-B741-AA10-13F4-5033748AF113}"/>
              </a:ext>
            </a:extLst>
          </p:cNvPr>
          <p:cNvSpPr txBox="1"/>
          <p:nvPr/>
        </p:nvSpPr>
        <p:spPr>
          <a:xfrm>
            <a:off x="2125592" y="6187743"/>
            <a:ext cx="180200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Collection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23D7B87-41CC-1195-EC50-33477986449E}"/>
              </a:ext>
            </a:extLst>
          </p:cNvPr>
          <p:cNvCxnSpPr>
            <a:cxnSpLocks/>
          </p:cNvCxnSpPr>
          <p:nvPr/>
        </p:nvCxnSpPr>
        <p:spPr>
          <a:xfrm>
            <a:off x="5041399" y="4610887"/>
            <a:ext cx="3427687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BFDE16-EEFF-36EE-D276-C97A60B09D24}"/>
              </a:ext>
            </a:extLst>
          </p:cNvPr>
          <p:cNvSpPr/>
          <p:nvPr/>
        </p:nvSpPr>
        <p:spPr>
          <a:xfrm>
            <a:off x="13415668" y="9183448"/>
            <a:ext cx="266736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Database Query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D33174-0D4E-5AD5-B055-1D55487A83E7}"/>
              </a:ext>
            </a:extLst>
          </p:cNvPr>
          <p:cNvCxnSpPr>
            <a:cxnSpLocks/>
          </p:cNvCxnSpPr>
          <p:nvPr/>
        </p:nvCxnSpPr>
        <p:spPr>
          <a:xfrm>
            <a:off x="4060288" y="9546281"/>
            <a:ext cx="4408796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FD0844-75C0-70CA-85D9-23C5B4A4E740}"/>
              </a:ext>
            </a:extLst>
          </p:cNvPr>
          <p:cNvCxnSpPr>
            <a:cxnSpLocks/>
          </p:cNvCxnSpPr>
          <p:nvPr/>
        </p:nvCxnSpPr>
        <p:spPr>
          <a:xfrm>
            <a:off x="4060288" y="10806008"/>
            <a:ext cx="4408797" cy="0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EAAF597-0711-B3CA-9866-AB37888F9C6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1606184"/>
          </a:xfrm>
          <a:prstGeom prst="bentConnector2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9BA14F3-D185-BAE5-D5D1-BC9D0FD496EE}"/>
              </a:ext>
            </a:extLst>
          </p:cNvPr>
          <p:cNvSpPr txBox="1"/>
          <p:nvPr/>
        </p:nvSpPr>
        <p:spPr>
          <a:xfrm>
            <a:off x="8655982" y="10500796"/>
            <a:ext cx="3305393" cy="610424"/>
          </a:xfrm>
          <a:prstGeom prst="rect">
            <a:avLst/>
          </a:prstGeom>
          <a:noFill/>
          <a:ln w="127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 Fusion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3AF0CB05-6110-B9A4-E32E-9B5313FFE8A8}"/>
              </a:ext>
            </a:extLst>
          </p:cNvPr>
          <p:cNvSpPr/>
          <p:nvPr/>
        </p:nvSpPr>
        <p:spPr>
          <a:xfrm>
            <a:off x="14092496" y="10460676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6D94E7CA-5E57-DA7E-B2FB-80572456C0B7}"/>
              </a:ext>
            </a:extLst>
          </p:cNvPr>
          <p:cNvSpPr/>
          <p:nvPr/>
        </p:nvSpPr>
        <p:spPr>
          <a:xfrm>
            <a:off x="5459393" y="10507047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5BB440A8-CA32-290D-873D-FA4B53D271A2}"/>
              </a:ext>
            </a:extLst>
          </p:cNvPr>
          <p:cNvSpPr/>
          <p:nvPr/>
        </p:nvSpPr>
        <p:spPr>
          <a:xfrm>
            <a:off x="5113364" y="9184073"/>
            <a:ext cx="2005768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Query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B243918-5790-C92C-D567-FF8F4DD3407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23" y="9075952"/>
            <a:ext cx="2508858" cy="123476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396916B5-6DC6-868F-BF7D-E9B325682D3F}"/>
              </a:ext>
            </a:extLst>
          </p:cNvPr>
          <p:cNvSpPr txBox="1"/>
          <p:nvPr/>
        </p:nvSpPr>
        <p:spPr>
          <a:xfrm>
            <a:off x="1322348" y="10460676"/>
            <a:ext cx="1802007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73BBC69-2932-1EEE-D98F-371753401969}"/>
              </a:ext>
            </a:extLst>
          </p:cNvPr>
          <p:cNvSpPr/>
          <p:nvPr/>
        </p:nvSpPr>
        <p:spPr>
          <a:xfrm>
            <a:off x="13766662" y="4306705"/>
            <a:ext cx="1729631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4293105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/>
      <p:bldP spid="42" grpId="0" animBg="1"/>
      <p:bldP spid="43" grpId="0"/>
      <p:bldP spid="44" grpId="0"/>
      <p:bldP spid="45" grpId="0" animBg="1"/>
      <p:bldP spid="49" grpId="0"/>
      <p:bldP spid="63" grpId="0" animBg="1"/>
      <p:bldP spid="64" grpId="0" animBg="1"/>
      <p:bldP spid="77" grpId="0"/>
      <p:bldP spid="30" grpId="0" animBg="1"/>
      <p:bldP spid="95" grpId="0" animBg="1"/>
      <p:bldP spid="97" grpId="0" animBg="1"/>
      <p:bldP spid="98" grpId="0" animBg="1"/>
      <p:bldP spid="99" grpId="0" animBg="1"/>
      <p:bldP spid="106" grpId="0"/>
      <p:bldP spid="110" grpId="0" animBg="1"/>
      <p:bldP spid="11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2FC5-CD36-CC4F-9052-4A60D4D8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Failure Model and State of an Index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7467-07A8-3449-872E-7CD3E8F0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6A3B-A4F1-1F4C-A6B6-DCBBB33F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40</a:t>
            </a:fld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failure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𝐹𝐴𝐼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𝐿𝑀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the new state of an index given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, the output of the write</a:t>
                          </a:r>
                          <a:r>
                            <a:rPr lang="en-CH" sz="4800" baseline="0" dirty="0"/>
                            <a:t>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CH" sz="4800" dirty="0"/>
                            <a:t> and additional parameters.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𝐹𝐴𝐼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𝐿𝑀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𝐶𝐿𝐸𝐴𝑁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𝐷𝐼𝑅𝑇𝑌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𝑆𝑇𝐴𝐿𝐸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8016" r="-82" b="-125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901105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(Evaluation)</a:t>
            </a:r>
          </a:p>
        </p:txBody>
      </p:sp>
    </p:spTree>
    <p:extLst>
      <p:ext uri="{BB962C8B-B14F-4D97-AF65-F5344CB8AC3E}">
        <p14:creationId xmlns:p14="http://schemas.microsoft.com/office/powerpoint/2010/main" val="186244051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CD57-AB0E-B238-041C-D44D8F1E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Cottontail DB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3D21-FFE1-C13C-CD8C-7BD48F96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5854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9CB0-5B32-09E8-2E99-3BB7874E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Milvus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5C094-986F-197A-C639-893543B4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640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273260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19B61D11-20B8-DB25-047B-2E7D8B16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7314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45001529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6"/>
            <a:ext cx="23145156" cy="1696014"/>
          </a:xfrm>
        </p:spPr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CC08-D5DF-B23B-D576-AFCA62092DCA}"/>
              </a:ext>
            </a:extLst>
          </p:cNvPr>
          <p:cNvSpPr txBox="1"/>
          <p:nvPr/>
        </p:nvSpPr>
        <p:spPr>
          <a:xfrm>
            <a:off x="619421" y="12267378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F647BB3-357E-723E-564D-6835272C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200" y="1926000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19640677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875E-2B21-EEB8-20B2-F99E8124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(Idealised Case)</a:t>
            </a: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37408697-A211-C28A-C8E2-CB109E7B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662E78F4-9A8F-266F-D7C0-BFDF19B99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EE481A-D568-A0E5-42D0-A68D87AF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2FC2C9-19DF-AFA6-D1D0-AD28AD002295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743029-36DD-D25A-D396-52BF9C75FC04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D8C70D-E34B-82F4-19C3-8B8D4EA8DC25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240C6B4-A31D-7455-14EF-D4B069155A64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EB31D6-EB16-DD37-86F0-FBCDEC446412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B2E7942C-9E13-DF5E-042A-00A5B8B61C95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6B1019-1A54-5018-6ED0-59676C44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171" y="8548394"/>
            <a:ext cx="2534654" cy="1900989"/>
          </a:xfrm>
          <a:prstGeom prst="rect">
            <a:avLst/>
          </a:prstGeom>
        </p:spPr>
      </p:pic>
      <p:pic>
        <p:nvPicPr>
          <p:cNvPr id="26" name="Graphic 25" descr="Badge Tick1 with solid fill">
            <a:extLst>
              <a:ext uri="{FF2B5EF4-FFF2-40B4-BE49-F238E27FC236}">
                <a16:creationId xmlns:a16="http://schemas.microsoft.com/office/drawing/2014/main" id="{299713DE-8DC9-2C61-502F-4E2085F72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2A336992-5536-7A00-95AA-063997E291E5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C946FC-E761-6D49-343C-DF781755C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5122" y="3493684"/>
            <a:ext cx="2509078" cy="18818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3B4EC2-8745-8418-43B6-7FBFACC2CD09}"/>
              </a:ext>
            </a:extLst>
          </p:cNvPr>
          <p:cNvSpPr txBox="1"/>
          <p:nvPr/>
        </p:nvSpPr>
        <p:spPr>
          <a:xfrm>
            <a:off x="16828882" y="9377238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32829-DEA3-EEFD-7446-C23EE0E233DD}"/>
              </a:ext>
            </a:extLst>
          </p:cNvPr>
          <p:cNvSpPr txBox="1"/>
          <p:nvPr/>
        </p:nvSpPr>
        <p:spPr>
          <a:xfrm>
            <a:off x="1197283" y="9623515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User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33" name="Picture 32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AE0AE0A-E5EA-4B44-1388-4FD46CCC16B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35" name="Picture 34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AFFCDB0-016C-346B-7F88-5866CF12BE2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37" name="Picture 3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C84B9A2-53A5-4590-073E-3950D0776CE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39" name="Picture 3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5D15962E-492A-DFCA-E027-ECA32E05D3A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43" name="Picture 42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D8AA4C8-67D6-54F6-8297-882A592C1AA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ACEDADD-1BD5-31C1-CF4B-45B04D52B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46" name="Picture 4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0794CEA7-6139-53C5-99B0-310516A2E53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D453D3-8B30-C715-D309-723C6BD49296}"/>
              </a:ext>
            </a:extLst>
          </p:cNvPr>
          <p:cNvSpPr txBox="1"/>
          <p:nvPr/>
        </p:nvSpPr>
        <p:spPr>
          <a:xfrm>
            <a:off x="20216914" y="9586029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49" name="Picture 48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6FFBCD5D-CF54-F27B-AA2F-B84D18E1F5F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51" name="Picture 50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A79E27F3-1035-A17D-C442-D8DB12C6D93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287B1043-0461-6A19-F1C3-773B682AC4E8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3697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D3A7-122A-164C-7D2E-B3FCF337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F249F44F-E9C3-D557-104F-1BE0900D5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0397D733-3631-A8EA-B12C-7B2A5F10B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0E9B1-183E-E26B-6504-C813523E1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5E3B25-4969-2474-0220-9B1286D9263B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0153BB-5F19-96A7-38C5-A137DDE6B542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D24F38-88AC-95A2-9E6F-A1B9433B0920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4B4D77-77CA-1F46-60CC-A50DD95B0EBC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1C00CAE-614F-9532-8B73-D0488A63DAD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92EECF4-A918-38A0-BDC3-DA509E468D1C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7C1EC06A-9E4D-F73E-5427-F37EF6EB9196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28389-1986-C247-D019-B03FBF288167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26" name="Picture 25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A7D41C6-73C8-F01F-8734-3FEDA15E29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27" name="Picture 26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C2F1E63C-F7EA-BC7A-F44D-5FAD67D5B0D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28" name="Picture 27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9298F029-B65D-9F55-7BAC-D24A26E0C52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3EBAFD54-1F93-87E3-2EB7-2F0E716C717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30" name="Picture 29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2EE405C-2C40-678D-7599-19CCC22193C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C3E3BF-E023-2C22-B364-9A7833196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32" name="Picture 31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5AE51ED8-27F1-3575-001F-AEEE67C77DF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13A77D-AD1D-AE5B-713A-4D6E2A01F137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34" name="Picture 33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CB65352-F7F6-2D34-34D4-8F4F970916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35" name="Picture 34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E839B39-86B2-7BF9-A888-7B4248CD52C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001DDE-D823-8D52-4E05-5C0E87485E5A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9556" y="3453850"/>
            <a:ext cx="1966215" cy="1966215"/>
          </a:xfrm>
          <a:prstGeom prst="rect">
            <a:avLst/>
          </a:prstGeom>
        </p:spPr>
      </p:pic>
      <p:pic>
        <p:nvPicPr>
          <p:cNvPr id="37" name="Picture 4" descr="Grumpy Cat's Death Marks the End of the Joyful Internet | WIRED">
            <a:extLst>
              <a:ext uri="{FF2B5EF4-FFF2-40B4-BE49-F238E27FC236}">
                <a16:creationId xmlns:a16="http://schemas.microsoft.com/office/drawing/2014/main" id="{B7126620-BEDE-F849-801C-D73FC849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419" y="8864842"/>
            <a:ext cx="1290147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12C5786E-6F1A-27A9-BA8E-D8F1FBE9E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3608" y="8823779"/>
            <a:ext cx="858535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 descr="Badge Cross with solid fill">
            <a:extLst>
              <a:ext uri="{FF2B5EF4-FFF2-40B4-BE49-F238E27FC236}">
                <a16:creationId xmlns:a16="http://schemas.microsoft.com/office/drawing/2014/main" id="{7D416F52-A1AA-4320-A74C-0256786C5D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4EB58B-1008-0FEE-CC85-97AE1A5A554D}"/>
              </a:ext>
            </a:extLst>
          </p:cNvPr>
          <p:cNvSpPr txBox="1"/>
          <p:nvPr/>
        </p:nvSpPr>
        <p:spPr>
          <a:xfrm>
            <a:off x="10375187" y="8979693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3FF4728A-D890-3265-1CCC-1A65C82710F6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E3791-7F47-6AEB-E67F-08E4A485E89B}"/>
              </a:ext>
            </a:extLst>
          </p:cNvPr>
          <p:cNvSpPr txBox="1"/>
          <p:nvPr/>
        </p:nvSpPr>
        <p:spPr>
          <a:xfrm>
            <a:off x="12427046" y="2747239"/>
            <a:ext cx="226504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Sketch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E8112-E080-B959-9AAC-619393827057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C586B1-68BE-7FDA-F7A7-990196B97FDD}"/>
              </a:ext>
            </a:extLst>
          </p:cNvPr>
          <p:cNvCxnSpPr>
            <a:cxnSpLocks/>
          </p:cNvCxnSpPr>
          <p:nvPr/>
        </p:nvCxnSpPr>
        <p:spPr>
          <a:xfrm flipH="1">
            <a:off x="4554565" y="9775895"/>
            <a:ext cx="311145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7A300D-D8A6-938B-DDBD-5E8D850A713C}"/>
              </a:ext>
            </a:extLst>
          </p:cNvPr>
          <p:cNvSpPr txBox="1"/>
          <p:nvPr/>
        </p:nvSpPr>
        <p:spPr>
          <a:xfrm>
            <a:off x="4982505" y="9900488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4039816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41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26D8-5E3C-2B99-4D6C-03E130C2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502A9769-9BC0-211E-25A4-FF23E2F4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90AB7F5E-3F33-CACD-81C6-7C97EDD9F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60A1E-D46B-0DBB-8227-0AF51F8FB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7E891B-4DC1-7EAE-7FA2-E71A349758B4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E3C49C-D3B6-DFC4-E4F5-586452EB65E9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C3FBA6-FDD3-AE5F-38A5-5B39A7D903F3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56B1B7-27E3-1F56-2463-793C57247687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AEA438-A028-9CBB-4952-9A92AC8EAB0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F63E85F7-3BA9-9E0B-CD6B-934D20B6A194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6667A49-84F6-FB34-EF36-BBF0BE8707B0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331F6-A3CB-A0BF-6603-14911B40B9F1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6C9CE9D-256B-18F8-53A3-9B752B8BDC9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B4949C48-F1E4-812F-B9E7-3BA8F757874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C3BA9DA1-51A4-E084-59D9-E98A19229CF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F375DC0B-C0BF-D043-B315-D11680A3FAF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F65AD9C-ADDA-DADA-86CF-BFE22046AAD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17A33D-D391-460C-A6D0-61FD3E578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E0896F7F-9FAD-1C52-F7AA-30FC4A29957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1FAB0E-C057-902B-FFE5-85399ED7EED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17774BA9-C52E-4860-A6BB-87FD4DC5834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25BD0B08-040B-355E-2B43-F05D1B726F2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27" name="Graphic 26" descr="Badge Cross with solid fill">
            <a:extLst>
              <a:ext uri="{FF2B5EF4-FFF2-40B4-BE49-F238E27FC236}">
                <a16:creationId xmlns:a16="http://schemas.microsoft.com/office/drawing/2014/main" id="{1AA1DA85-6D2F-EA21-9324-749659C137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45A29077-1307-04B6-F052-443A9F65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2406" y="3479851"/>
            <a:ext cx="1252544" cy="18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DDE88D72-1100-2087-7A2E-AFB06C6643F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216" y="8948679"/>
            <a:ext cx="882861" cy="11771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3A145A-CB6E-5DE3-647F-6758A29D8D8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856" y="9020176"/>
            <a:ext cx="1196472" cy="8973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3E17394-B6C1-2E11-7983-C400449D3ABF}"/>
              </a:ext>
            </a:extLst>
          </p:cNvPr>
          <p:cNvSpPr txBox="1"/>
          <p:nvPr/>
        </p:nvSpPr>
        <p:spPr>
          <a:xfrm>
            <a:off x="10062715" y="9101887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12EDE27-EBB7-5C10-676A-89DA1A881164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E2DEEB-962C-1395-CB51-4A6E4C4DD1A9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193D8-2E93-6674-7747-FC926F351874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887523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FE20-EC96-E821-30F5-22F3B955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B73F404A-5F08-A7D6-F6F1-9B52E3F5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CF0629CB-DAF3-A67D-C349-BE1D76372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0FB3C-F68F-68A2-4329-A8CFDBB46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DDC24F-C83A-7D8F-C92A-7A1A6DC6CD8E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52A17-DA68-CEF1-FE5A-A09684364A83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128BDA-80AC-42B6-B712-2A5E0A5F6551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81B144-6170-10B3-93F1-F73268CD4E92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B1AA15-39E2-883E-67E3-F018FAFAA4FB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A85C10F8-A282-CB3F-D256-5348A416A267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9EFD133-AFA2-9736-C7CB-181BACB9182B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5780E-B933-9D07-1823-6ED33A991EC5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E3248E0E-009E-507A-872D-03AC2C32CF0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24A8D9A1-810F-37A6-F99A-E0C5A3D55F3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0101A735-F228-BA7E-FEC7-4104232643F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D63AB26-9648-B525-C78F-0AEDA319555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A7374099-8FF6-36F4-A0E5-6FC4E776BF1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58AFF7-1A57-E1FA-B45B-F4EEA957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B905D5CA-5F82-CEE3-4EF6-3AA746B92BD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453102-A31A-C0BB-3810-A221F661329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D62B248D-7BD2-56DD-9614-5393B955E4C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53815AB1-B7DA-DE46-F318-5E487DD5568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4999F0-A0F9-7287-E33C-51FD449A069B}"/>
              </a:ext>
            </a:extLst>
          </p:cNvPr>
          <p:cNvSpPr txBox="1"/>
          <p:nvPr/>
        </p:nvSpPr>
        <p:spPr>
          <a:xfrm>
            <a:off x="10202370" y="9111696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84CE13-6DA2-54E4-7317-74BD081E766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7251" y="3616745"/>
            <a:ext cx="2102854" cy="15771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A7CF78-B0ED-686F-9A8C-5AE16CF4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689" y="9030353"/>
            <a:ext cx="1481803" cy="11113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F2F634-B1CF-791C-6341-6D367254B8A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58" y="9046108"/>
            <a:ext cx="1481803" cy="1111352"/>
          </a:xfrm>
          <a:prstGeom prst="rect">
            <a:avLst/>
          </a:prstGeom>
        </p:spPr>
      </p:pic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52ED5E86-6A55-8B48-AA66-33838C58F1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floor, indoor, cat, mammal&#10;&#10;Description automatically generated">
            <a:extLst>
              <a:ext uri="{FF2B5EF4-FFF2-40B4-BE49-F238E27FC236}">
                <a16:creationId xmlns:a16="http://schemas.microsoft.com/office/drawing/2014/main" id="{6981FF17-41A8-DB9E-0B0B-010AA58B12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0230" y="10203264"/>
            <a:ext cx="1119591" cy="1119591"/>
          </a:xfrm>
          <a:prstGeom prst="rect">
            <a:avLst/>
          </a:prstGeom>
        </p:spPr>
      </p:pic>
      <p:pic>
        <p:nvPicPr>
          <p:cNvPr id="39" name="Picture 38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5E4A5ECF-A468-1EBD-8EB8-76F3B948D6C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575317" y="3135675"/>
            <a:ext cx="1205381" cy="9040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E1865-BDBB-071D-BA5D-2DBF7783D3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252932" y="2885949"/>
            <a:ext cx="820786" cy="109164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3440D8-FAAB-676A-B7F8-B688459EDB5B}"/>
              </a:ext>
            </a:extLst>
          </p:cNvPr>
          <p:cNvCxnSpPr>
            <a:cxnSpLocks/>
          </p:cNvCxnSpPr>
          <p:nvPr/>
        </p:nvCxnSpPr>
        <p:spPr>
          <a:xfrm flipH="1" flipV="1">
            <a:off x="21733982" y="8098798"/>
            <a:ext cx="1896043" cy="1958327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7D8190-21BC-21FF-9F0B-75689B2C410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0663325" y="3977595"/>
            <a:ext cx="561523" cy="114038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7120562-5470-4084-7BF2-A808133D6305}"/>
              </a:ext>
            </a:extLst>
          </p:cNvPr>
          <p:cNvCxnSpPr>
            <a:cxnSpLocks/>
            <a:stCxn id="39" idx="3"/>
          </p:cNvCxnSpPr>
          <p:nvPr/>
        </p:nvCxnSpPr>
        <p:spPr>
          <a:xfrm flipH="1">
            <a:off x="22877119" y="4190384"/>
            <a:ext cx="300889" cy="135171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BC157750-5E89-4B73-3336-EAD48D7EAA4A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E6C4-ABE9-66B1-5D6A-4C8CBD662C84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4B4C25-222D-B4AC-6367-E132F5B975C5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00621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9F8-293B-9A12-F76B-080ECDFA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more Complex Applications?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3381EC-3282-F9B6-0539-2F937EBC6BBB}"/>
              </a:ext>
            </a:extLst>
          </p:cNvPr>
          <p:cNvCxnSpPr>
            <a:cxnSpLocks/>
          </p:cNvCxnSpPr>
          <p:nvPr/>
        </p:nvCxnSpPr>
        <p:spPr>
          <a:xfrm>
            <a:off x="911825" y="7606394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EB2102A-F733-81DB-B900-380AF28531C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3665000" y="5873396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DD51162-1AD7-612D-E646-816559D8BBF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09584" y="8625923"/>
            <a:ext cx="6411569" cy="74327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522AD66-C9B0-4211-4C71-5E6BD4B67C76}"/>
              </a:ext>
            </a:extLst>
          </p:cNvPr>
          <p:cNvSpPr/>
          <p:nvPr/>
        </p:nvSpPr>
        <p:spPr>
          <a:xfrm>
            <a:off x="4958948" y="4556702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245E3F0F-3F7E-C498-76E3-152E8EAA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5139" y="6393896"/>
            <a:ext cx="2232027" cy="2232027"/>
          </a:xfrm>
          <a:prstGeom prst="rect">
            <a:avLst/>
          </a:prstGeom>
        </p:spPr>
      </p:pic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9E6DE6A-5639-A28F-0818-DB0906B440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21" y="5304710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63B87577-FBAE-CDDE-EF44-8A33D873D06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71" y="4840868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B16EB27-6DA4-9B66-F211-60BBDCF43D3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705" y="4339674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A25B1FF7-B34D-49D9-BE59-B1207825256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237" y="5425554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07DE1B2-E2DA-DEAC-8231-F86446FFA13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05" y="4018162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D3B407-97E2-E118-BC6E-08A19833F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4087" y="5032703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A5BA28D9-8974-8771-BB60-DEB64EC687C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10" y="4044809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95BAC881-0C28-05A0-139F-326CD5663CA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06" y="5790829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7AC28D72-4730-D087-01D3-55D6F423DC5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873" y="5593031"/>
            <a:ext cx="707858" cy="9438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F9BDC9-60F5-BA27-711B-EEAC88753A64}"/>
              </a:ext>
            </a:extLst>
          </p:cNvPr>
          <p:cNvSpPr txBox="1"/>
          <p:nvPr/>
        </p:nvSpPr>
        <p:spPr>
          <a:xfrm>
            <a:off x="5233880" y="4676653"/>
            <a:ext cx="2677015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Decoding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b="1" dirty="0">
                <a:solidFill>
                  <a:schemeClr val="accent2"/>
                </a:solidFill>
              </a:rPr>
              <a:t>Segmenting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Feature transformation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2D135-AC4D-C8B9-A76F-5E896634DDA4}"/>
              </a:ext>
            </a:extLst>
          </p:cNvPr>
          <p:cNvSpPr txBox="1"/>
          <p:nvPr/>
        </p:nvSpPr>
        <p:spPr>
          <a:xfrm>
            <a:off x="911825" y="7022481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E6DCA-487F-B2B2-69C3-6571C8FF3765}"/>
              </a:ext>
            </a:extLst>
          </p:cNvPr>
          <p:cNvSpPr txBox="1"/>
          <p:nvPr/>
        </p:nvSpPr>
        <p:spPr>
          <a:xfrm>
            <a:off x="911825" y="762418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414A4-50F0-3EF7-AC33-F44230045F80}"/>
              </a:ext>
            </a:extLst>
          </p:cNvPr>
          <p:cNvSpPr txBox="1"/>
          <p:nvPr/>
        </p:nvSpPr>
        <p:spPr>
          <a:xfrm>
            <a:off x="5342870" y="9473175"/>
            <a:ext cx="2410916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Query Interpretation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b="1" dirty="0">
                <a:solidFill>
                  <a:schemeClr val="accent2"/>
                </a:solidFill>
              </a:rPr>
              <a:t>Score Fusion</a:t>
            </a:r>
            <a:br>
              <a:rPr lang="en-GB" sz="2000" b="1" dirty="0">
                <a:solidFill>
                  <a:schemeClr val="accent2"/>
                </a:solidFill>
              </a:rPr>
            </a:br>
            <a:r>
              <a:rPr lang="en-GB" sz="2000" b="1" dirty="0">
                <a:solidFill>
                  <a:schemeClr val="accent2"/>
                </a:solidFill>
              </a:rPr>
              <a:t>Orchestration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F78B23-66FF-1840-097E-81F15D207FD1}"/>
              </a:ext>
            </a:extLst>
          </p:cNvPr>
          <p:cNvSpPr/>
          <p:nvPr/>
        </p:nvSpPr>
        <p:spPr>
          <a:xfrm>
            <a:off x="12978495" y="6559806"/>
            <a:ext cx="1859797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2ECC11-98BC-D8C0-F345-B0A30AEA7CA4}"/>
              </a:ext>
            </a:extLst>
          </p:cNvPr>
          <p:cNvSpPr/>
          <p:nvPr/>
        </p:nvSpPr>
        <p:spPr>
          <a:xfrm>
            <a:off x="16341627" y="4446312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A07B9F-D64A-DC01-541F-4F088607F213}"/>
              </a:ext>
            </a:extLst>
          </p:cNvPr>
          <p:cNvSpPr/>
          <p:nvPr/>
        </p:nvSpPr>
        <p:spPr>
          <a:xfrm>
            <a:off x="16341627" y="8727579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Models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4E1085D-4A4D-DA06-1502-5EAA82D9E3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rot="5400000">
            <a:off x="14947111" y="7016131"/>
            <a:ext cx="3674308" cy="1270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9AE7090B-6FAC-868F-1765-0F05049D13F2}"/>
              </a:ext>
            </a:extLst>
          </p:cNvPr>
          <p:cNvCxnSpPr>
            <a:cxnSpLocks/>
            <a:stCxn id="28" idx="7"/>
            <a:endCxn id="27" idx="5"/>
          </p:cNvCxnSpPr>
          <p:nvPr/>
        </p:nvCxnSpPr>
        <p:spPr>
          <a:xfrm rot="5400000" flipH="1" flipV="1">
            <a:off x="17084355" y="7016131"/>
            <a:ext cx="3674308" cy="1270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545C8C-8B87-63C4-904D-DC3208766383}"/>
              </a:ext>
            </a:extLst>
          </p:cNvPr>
          <p:cNvSpPr/>
          <p:nvPr/>
        </p:nvSpPr>
        <p:spPr>
          <a:xfrm>
            <a:off x="21157568" y="6708259"/>
            <a:ext cx="2711192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Knowledge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530A3F-26B1-21F3-DA54-3721E1CDBB03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13908394" y="4875498"/>
            <a:ext cx="2433233" cy="168430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12A540-6A73-3FAB-8BB0-BED02067A8F4}"/>
              </a:ext>
            </a:extLst>
          </p:cNvPr>
          <p:cNvCxnSpPr>
            <a:cxnSpLocks/>
            <a:stCxn id="27" idx="6"/>
            <a:endCxn id="45" idx="0"/>
          </p:cNvCxnSpPr>
          <p:nvPr/>
        </p:nvCxnSpPr>
        <p:spPr>
          <a:xfrm>
            <a:off x="19364147" y="4875498"/>
            <a:ext cx="3149017" cy="1832761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6B4BD8-808D-FD61-0032-C3B3C55CC3A3}"/>
              </a:ext>
            </a:extLst>
          </p:cNvPr>
          <p:cNvCxnSpPr>
            <a:cxnSpLocks/>
            <a:stCxn id="26" idx="4"/>
            <a:endCxn id="28" idx="2"/>
          </p:cNvCxnSpPr>
          <p:nvPr/>
        </p:nvCxnSpPr>
        <p:spPr>
          <a:xfrm>
            <a:off x="13908394" y="7418177"/>
            <a:ext cx="2433233" cy="173858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95CA4C-19AD-0933-3EA1-ABB405F4AE3B}"/>
              </a:ext>
            </a:extLst>
          </p:cNvPr>
          <p:cNvCxnSpPr>
            <a:cxnSpLocks/>
            <a:stCxn id="28" idx="6"/>
            <a:endCxn id="45" idx="4"/>
          </p:cNvCxnSpPr>
          <p:nvPr/>
        </p:nvCxnSpPr>
        <p:spPr>
          <a:xfrm flipV="1">
            <a:off x="19364147" y="7566630"/>
            <a:ext cx="3149017" cy="1590135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84882AC-01AC-F769-315D-320084F97DE5}"/>
              </a:ext>
            </a:extLst>
          </p:cNvPr>
          <p:cNvCxnSpPr>
            <a:cxnSpLocks/>
            <a:stCxn id="45" idx="4"/>
            <a:endCxn id="26" idx="4"/>
          </p:cNvCxnSpPr>
          <p:nvPr/>
        </p:nvCxnSpPr>
        <p:spPr>
          <a:xfrm rot="5400000" flipH="1">
            <a:off x="18136552" y="3190019"/>
            <a:ext cx="148453" cy="8604770"/>
          </a:xfrm>
          <a:prstGeom prst="bentConnector3">
            <a:avLst>
              <a:gd name="adj1" fmla="val -2054048"/>
            </a:avLst>
          </a:prstGeom>
          <a:noFill/>
          <a:ln w="1905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6AE9CC8-8DD8-5FB9-406D-120C660B7DB3}"/>
              </a:ext>
            </a:extLst>
          </p:cNvPr>
          <p:cNvCxnSpPr>
            <a:cxnSpLocks/>
            <a:stCxn id="26" idx="1"/>
            <a:endCxn id="26" idx="3"/>
          </p:cNvCxnSpPr>
          <p:nvPr/>
        </p:nvCxnSpPr>
        <p:spPr>
          <a:xfrm rot="16200000" flipH="1">
            <a:off x="12947376" y="6988991"/>
            <a:ext cx="606959" cy="12700"/>
          </a:xfrm>
          <a:prstGeom prst="curvedConnector5">
            <a:avLst>
              <a:gd name="adj1" fmla="val -37663"/>
              <a:gd name="adj2" fmla="val -4841866"/>
              <a:gd name="adj3" fmla="val 13766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B8201D02-EE5E-67BF-7DD1-9528DA449054}"/>
              </a:ext>
            </a:extLst>
          </p:cNvPr>
          <p:cNvCxnSpPr>
            <a:cxnSpLocks/>
            <a:stCxn id="27" idx="7"/>
            <a:endCxn id="27" idx="1"/>
          </p:cNvCxnSpPr>
          <p:nvPr/>
        </p:nvCxnSpPr>
        <p:spPr>
          <a:xfrm rot="16200000" flipV="1">
            <a:off x="17852887" y="3503396"/>
            <a:ext cx="12700" cy="2137244"/>
          </a:xfrm>
          <a:prstGeom prst="curvedConnector3">
            <a:avLst>
              <a:gd name="adj1" fmla="val 4376252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CFFCD173-ADDF-2437-A5F8-AD5589F06E23}"/>
              </a:ext>
            </a:extLst>
          </p:cNvPr>
          <p:cNvCxnSpPr>
            <a:cxnSpLocks/>
            <a:stCxn id="28" idx="3"/>
            <a:endCxn id="28" idx="5"/>
          </p:cNvCxnSpPr>
          <p:nvPr/>
        </p:nvCxnSpPr>
        <p:spPr>
          <a:xfrm rot="16200000" flipH="1">
            <a:off x="17852887" y="8391622"/>
            <a:ext cx="12700" cy="2137244"/>
          </a:xfrm>
          <a:prstGeom prst="curvedConnector3">
            <a:avLst>
              <a:gd name="adj1" fmla="val 425421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D54E45B-2D45-CA76-F8DA-45D998C8F543}"/>
              </a:ext>
            </a:extLst>
          </p:cNvPr>
          <p:cNvSpPr txBox="1"/>
          <p:nvPr/>
        </p:nvSpPr>
        <p:spPr>
          <a:xfrm flipH="1">
            <a:off x="14049415" y="5188784"/>
            <a:ext cx="1127239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Mapping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3B179-91BE-B150-15DE-E7597665A182}"/>
              </a:ext>
            </a:extLst>
          </p:cNvPr>
          <p:cNvSpPr txBox="1"/>
          <p:nvPr/>
        </p:nvSpPr>
        <p:spPr>
          <a:xfrm flipH="1">
            <a:off x="14007833" y="8330034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</a:t>
            </a:r>
            <a:r>
              <a:rPr lang="en-GB" sz="2000" b="1" dirty="0"/>
              <a:t>a Mining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12D78B-C6A1-C292-AF09-EFFDE1425680}"/>
              </a:ext>
            </a:extLst>
          </p:cNvPr>
          <p:cNvSpPr txBox="1"/>
          <p:nvPr/>
        </p:nvSpPr>
        <p:spPr>
          <a:xfrm flipH="1">
            <a:off x="15517390" y="6606703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</a:t>
            </a:r>
            <a:b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Building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B1E3BD-BD79-49E9-3491-3D7BFA8B0361}"/>
              </a:ext>
            </a:extLst>
          </p:cNvPr>
          <p:cNvSpPr txBox="1"/>
          <p:nvPr/>
        </p:nvSpPr>
        <p:spPr>
          <a:xfrm flipH="1">
            <a:off x="18927859" y="6682929"/>
            <a:ext cx="1573506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</a:t>
            </a:r>
            <a:b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6D208E-9303-E4E0-5F99-1C5CCACBEACE}"/>
              </a:ext>
            </a:extLst>
          </p:cNvPr>
          <p:cNvSpPr txBox="1"/>
          <p:nvPr/>
        </p:nvSpPr>
        <p:spPr>
          <a:xfrm flipH="1">
            <a:off x="17254219" y="3528941"/>
            <a:ext cx="143057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Interaction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3536AF-4EE1-80FF-B01A-77EB13B02187}"/>
              </a:ext>
            </a:extLst>
          </p:cNvPr>
          <p:cNvSpPr txBox="1"/>
          <p:nvPr/>
        </p:nvSpPr>
        <p:spPr>
          <a:xfrm flipH="1">
            <a:off x="12065829" y="7637039"/>
            <a:ext cx="194200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Transformation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F872C7-1C5F-8383-6A06-C8811ED2E4B6}"/>
              </a:ext>
            </a:extLst>
          </p:cNvPr>
          <p:cNvSpPr txBox="1"/>
          <p:nvPr/>
        </p:nvSpPr>
        <p:spPr>
          <a:xfrm flipH="1">
            <a:off x="17230335" y="10048971"/>
            <a:ext cx="140029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Refinement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A5A2C2C-3C7A-D670-4E60-156FBD60646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26" y="8796223"/>
            <a:ext cx="2508858" cy="123476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7FB7071-0307-FE71-E494-C7ECAA957AA9}"/>
              </a:ext>
            </a:extLst>
          </p:cNvPr>
          <p:cNvSpPr txBox="1"/>
          <p:nvPr/>
        </p:nvSpPr>
        <p:spPr>
          <a:xfrm>
            <a:off x="1113083" y="10262845"/>
            <a:ext cx="1802007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CBF9D9-0915-49FB-96C9-E881C6A869E7}"/>
              </a:ext>
            </a:extLst>
          </p:cNvPr>
          <p:cNvSpPr txBox="1"/>
          <p:nvPr/>
        </p:nvSpPr>
        <p:spPr>
          <a:xfrm>
            <a:off x="12911973" y="11997179"/>
            <a:ext cx="1003702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accent4"/>
                </a:solidFill>
                <a:effectLst/>
              </a:rPr>
              <a:t>Seebacher</a:t>
            </a:r>
            <a:r>
              <a:rPr lang="en-GB" sz="2400" dirty="0">
                <a:solidFill>
                  <a:schemeClr val="accent4"/>
                </a:solidFill>
                <a:effectLst/>
              </a:rPr>
              <a:t> et al. (2017). Visual Analytics and Similarity Search: Concepts and Challenges for Retrieval Considering Users, Tasks, and Data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20BDA1D-C13A-EBB2-180D-72AE93BBE96D}"/>
              </a:ext>
            </a:extLst>
          </p:cNvPr>
          <p:cNvCxnSpPr/>
          <p:nvPr/>
        </p:nvCxnSpPr>
        <p:spPr>
          <a:xfrm>
            <a:off x="11313763" y="3093263"/>
            <a:ext cx="0" cy="86170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38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5" grpId="0" animBg="1"/>
      <p:bldP spid="68" grpId="0"/>
      <p:bldP spid="69" grpId="0"/>
      <p:bldP spid="70" grpId="0"/>
      <p:bldP spid="71" grpId="0"/>
      <p:bldP spid="77" grpId="0"/>
      <p:bldP spid="78" grpId="0"/>
      <p:bldP spid="79" grpId="0"/>
      <p:bldP spid="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C41CE1-8195-E989-7AB6-7768C688D41D}"/>
              </a:ext>
            </a:extLst>
          </p:cNvPr>
          <p:cNvSpPr/>
          <p:nvPr/>
        </p:nvSpPr>
        <p:spPr>
          <a:xfrm>
            <a:off x="11577043" y="6108434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C640B-0137-FF69-22E2-CF588666B4C0}"/>
              </a:ext>
            </a:extLst>
          </p:cNvPr>
          <p:cNvSpPr/>
          <p:nvPr/>
        </p:nvSpPr>
        <p:spPr>
          <a:xfrm>
            <a:off x="13068881" y="6187583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9697-A0F1-7948-8F3F-333109C9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1 / Similarity Search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EB39E3-E3EA-982A-51E0-F0B9A73E7F60}"/>
              </a:ext>
            </a:extLst>
          </p:cNvPr>
          <p:cNvCxnSpPr>
            <a:cxnSpLocks/>
          </p:cNvCxnSpPr>
          <p:nvPr/>
        </p:nvCxnSpPr>
        <p:spPr>
          <a:xfrm flipH="1">
            <a:off x="14437896" y="8189494"/>
            <a:ext cx="3850105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F6D82-2F2F-FC22-961B-C036EB2F49FF}"/>
              </a:ext>
            </a:extLst>
          </p:cNvPr>
          <p:cNvCxnSpPr>
            <a:cxnSpLocks/>
          </p:cNvCxnSpPr>
          <p:nvPr/>
        </p:nvCxnSpPr>
        <p:spPr>
          <a:xfrm>
            <a:off x="18288001" y="8189494"/>
            <a:ext cx="3797812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5120E-A959-4245-EC8A-5581389F2930}"/>
              </a:ext>
            </a:extLst>
          </p:cNvPr>
          <p:cNvCxnSpPr>
            <a:cxnSpLocks/>
          </p:cNvCxnSpPr>
          <p:nvPr/>
        </p:nvCxnSpPr>
        <p:spPr>
          <a:xfrm flipV="1">
            <a:off x="18288001" y="3721768"/>
            <a:ext cx="0" cy="446772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91F8BD1-C254-2EBE-6CC1-087AB37BBD81}"/>
              </a:ext>
            </a:extLst>
          </p:cNvPr>
          <p:cNvSpPr/>
          <p:nvPr/>
        </p:nvSpPr>
        <p:spPr>
          <a:xfrm>
            <a:off x="16026919" y="54061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0599D9-9FDC-CC50-437B-9A394941221C}"/>
              </a:ext>
            </a:extLst>
          </p:cNvPr>
          <p:cNvSpPr/>
          <p:nvPr/>
        </p:nvSpPr>
        <p:spPr>
          <a:xfrm>
            <a:off x="15215880" y="853741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82BAE-FC2A-FFC3-C2FA-04B74B9F1125}"/>
              </a:ext>
            </a:extLst>
          </p:cNvPr>
          <p:cNvSpPr/>
          <p:nvPr/>
        </p:nvSpPr>
        <p:spPr>
          <a:xfrm>
            <a:off x="19331593" y="48607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8AEA71-B1EA-37DA-42ED-DA567FFC071F}"/>
              </a:ext>
            </a:extLst>
          </p:cNvPr>
          <p:cNvSpPr/>
          <p:nvPr/>
        </p:nvSpPr>
        <p:spPr>
          <a:xfrm>
            <a:off x="17592953" y="5526506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D7C58-74D7-8859-755C-584E1929459D}"/>
              </a:ext>
            </a:extLst>
          </p:cNvPr>
          <p:cNvSpPr/>
          <p:nvPr/>
        </p:nvSpPr>
        <p:spPr>
          <a:xfrm>
            <a:off x="20006433" y="750937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EEBC10-CE55-C8A6-C4DE-DDA46CA562FE}"/>
              </a:ext>
            </a:extLst>
          </p:cNvPr>
          <p:cNvSpPr/>
          <p:nvPr/>
        </p:nvSpPr>
        <p:spPr>
          <a:xfrm>
            <a:off x="16691783" y="9827463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05286E-0E6A-0F1C-2EF5-51B2AE3C5490}"/>
              </a:ext>
            </a:extLst>
          </p:cNvPr>
          <p:cNvSpPr/>
          <p:nvPr/>
        </p:nvSpPr>
        <p:spPr>
          <a:xfrm>
            <a:off x="19451909" y="9707147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6132E-2964-E154-2712-7504FDDDD280}"/>
              </a:ext>
            </a:extLst>
          </p:cNvPr>
          <p:cNvSpPr/>
          <p:nvPr/>
        </p:nvSpPr>
        <p:spPr>
          <a:xfrm>
            <a:off x="21649677" y="5555415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6DA04-AA10-A687-FB49-36AFA7FC4098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>
            <a:off x="14068706" y="3498054"/>
            <a:ext cx="3541867" cy="204607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688ED9-F0E0-33E5-8E8C-6B8544A4E45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574207" y="6138626"/>
            <a:ext cx="4966035" cy="30748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1C3FCF3-A65A-919E-A123-33D9CC8158D4}"/>
              </a:ext>
            </a:extLst>
          </p:cNvPr>
          <p:cNvSpPr/>
          <p:nvPr/>
        </p:nvSpPr>
        <p:spPr>
          <a:xfrm>
            <a:off x="18540242" y="6078468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036B4-0C1C-2476-E2F4-2E3E89D963DA}"/>
              </a:ext>
            </a:extLst>
          </p:cNvPr>
          <p:cNvSpPr/>
          <p:nvPr/>
        </p:nvSpPr>
        <p:spPr>
          <a:xfrm>
            <a:off x="21179648" y="8597569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/>
              <p:nvPr/>
            </p:nvSpPr>
            <p:spPr>
              <a:xfrm>
                <a:off x="879668" y="2653045"/>
                <a:ext cx="10290307" cy="94347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Similarity</a:t>
                </a:r>
                <a:r>
                  <a:rPr kumimoji="0" lang="en-GB" sz="40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Search</a:t>
                </a: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≡</m:t>
                    </m:r>
                  </m:oMath>
                </a14:m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NNS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Takes place in a real-valued vector space,</a:t>
                </a:r>
                <a:b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i.e.,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ℝ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Metric distance function </a:t>
                </a:r>
                <a14:m>
                  <m:oMath xmlns:m="http://schemas.openxmlformats.org/officeDocument/2006/math">
                    <m:r>
                      <a:rPr kumimoji="0" lang="en-GB" sz="400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𝔡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(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𝑓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𝑞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)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in closest matches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b="1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/>
                  <a:t>In Fact, though: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Different spaces, e.g.,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ℂ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Distance function is not always metric and sometimes not even binary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may lie in closest matches, farthest matches, matches in a range,…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dirty="0">
                    <a:sym typeface="Wingdings" pitchFamily="2" charset="2"/>
                  </a:rPr>
                  <a:t> We require a broader definition to support different workloads.</a:t>
                </a:r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8" y="2653045"/>
                <a:ext cx="10290307" cy="9434762"/>
              </a:xfrm>
              <a:prstGeom prst="rect">
                <a:avLst/>
              </a:prstGeom>
              <a:blipFill>
                <a:blip r:embed="rId2"/>
                <a:stretch>
                  <a:fillRect l="-2219" b="-18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95D20F-F327-54E1-0841-231E36DC511F}"/>
              </a:ext>
            </a:extLst>
          </p:cNvPr>
          <p:cNvSpPr txBox="1"/>
          <p:nvPr/>
        </p:nvSpPr>
        <p:spPr>
          <a:xfrm>
            <a:off x="22085813" y="10594993"/>
            <a:ext cx="59792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5231-0DE0-36D2-F87F-4380257FB6EA}"/>
              </a:ext>
            </a:extLst>
          </p:cNvPr>
          <p:cNvSpPr txBox="1"/>
          <p:nvPr/>
        </p:nvSpPr>
        <p:spPr>
          <a:xfrm>
            <a:off x="13937758" y="10573044"/>
            <a:ext cx="50013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04FC1-0D6F-1244-49D9-1AF9AB55936C}"/>
              </a:ext>
            </a:extLst>
          </p:cNvPr>
          <p:cNvSpPr txBox="1"/>
          <p:nvPr/>
        </p:nvSpPr>
        <p:spPr>
          <a:xfrm>
            <a:off x="17936001" y="3121007"/>
            <a:ext cx="72455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/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High-dimensional Vector Space</a:t>
                </a:r>
                <a:b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𝔽</m:t>
                      </m:r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⊂</m:t>
                      </m:r>
                      <m:sSup>
                        <m:sSupPr>
                          <m:ctrlP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pPr>
                        <m:e>
                          <m: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ℝ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GB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blipFill>
                <a:blip r:embed="rId3"/>
                <a:stretch>
                  <a:fillRect l="-2174" r="-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5856A32-D5B4-493F-0E56-7314C7BD9737}"/>
              </a:ext>
            </a:extLst>
          </p:cNvPr>
          <p:cNvGrpSpPr/>
          <p:nvPr/>
        </p:nvGrpSpPr>
        <p:grpSpPr>
          <a:xfrm>
            <a:off x="11127593" y="2666482"/>
            <a:ext cx="5129732" cy="1814681"/>
            <a:chOff x="11127593" y="266648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/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554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7E5E7E-015C-6356-D178-7250CEF36ED7}"/>
                </a:ext>
              </a:extLst>
            </p:cNvPr>
            <p:cNvSpPr/>
            <p:nvPr/>
          </p:nvSpPr>
          <p:spPr>
            <a:xfrm>
              <a:off x="13816043" y="298099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/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830" r="-1415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A1B5DE9-60F4-9FA4-D271-E33D01B145B9}"/>
              </a:ext>
            </a:extLst>
          </p:cNvPr>
          <p:cNvSpPr/>
          <p:nvPr/>
        </p:nvSpPr>
        <p:spPr>
          <a:xfrm>
            <a:off x="16318300" y="3818933"/>
            <a:ext cx="4684515" cy="4639385"/>
          </a:xfrm>
          <a:prstGeom prst="ellipse">
            <a:avLst/>
          </a:prstGeom>
          <a:solidFill>
            <a:schemeClr val="accent6">
              <a:alpha val="35294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/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𝔡</m:t>
                      </m:r>
                    </m:oMath>
                  </m:oMathPara>
                </a14:m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blipFill>
                <a:blip r:embed="rId7"/>
                <a:stretch>
                  <a:fillRect l="-33333" r="-33333"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8F8C04A-F960-D045-AEA4-7340436E6627}"/>
              </a:ext>
            </a:extLst>
          </p:cNvPr>
          <p:cNvSpPr txBox="1"/>
          <p:nvPr/>
        </p:nvSpPr>
        <p:spPr>
          <a:xfrm>
            <a:off x="13834900" y="12154683"/>
            <a:ext cx="89267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effectLst/>
              </a:rPr>
              <a:t>Salton et al. (1975). A Vector Space Model for Automatic Indexing. </a:t>
            </a:r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FA73E8F7-7259-3D55-4874-7B6692E43B59}"/>
              </a:ext>
            </a:extLst>
          </p:cNvPr>
          <p:cNvSpPr/>
          <p:nvPr/>
        </p:nvSpPr>
        <p:spPr>
          <a:xfrm>
            <a:off x="15568625" y="3202840"/>
            <a:ext cx="6027053" cy="5813421"/>
          </a:xfrm>
          <a:prstGeom prst="donut">
            <a:avLst/>
          </a:prstGeom>
          <a:solidFill>
            <a:srgbClr val="EB829B">
              <a:alpha val="35294"/>
            </a:srgb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4E6A-849A-4056-2DD3-7DB735CBD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7563" y="2752678"/>
            <a:ext cx="1359456" cy="10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1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5" grpId="0" animBg="1"/>
      <p:bldP spid="35" grpId="1" animBg="1"/>
      <p:bldP spid="61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A9BCEA-5634-75EA-5802-F07259C41481}"/>
              </a:ext>
            </a:extLst>
          </p:cNvPr>
          <p:cNvCxnSpPr>
            <a:cxnSpLocks/>
          </p:cNvCxnSpPr>
          <p:nvPr/>
        </p:nvCxnSpPr>
        <p:spPr>
          <a:xfrm>
            <a:off x="12582613" y="7466910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F093B7-C781-8E95-0C6A-11C91723D74E}"/>
              </a:ext>
            </a:extLst>
          </p:cNvPr>
          <p:cNvCxnSpPr>
            <a:cxnSpLocks/>
            <a:stCxn id="13" idx="3"/>
            <a:endCxn id="6" idx="0"/>
          </p:cNvCxnSpPr>
          <p:nvPr/>
        </p:nvCxnSpPr>
        <p:spPr>
          <a:xfrm>
            <a:off x="15335788" y="5733912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98AC214-74B3-E89A-6C64-A8CB5A59503F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14980372" y="8486439"/>
            <a:ext cx="6411569" cy="74327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CA860-DE1A-35E7-39E6-7514446F8F33}"/>
              </a:ext>
            </a:extLst>
          </p:cNvPr>
          <p:cNvSpPr/>
          <p:nvPr/>
        </p:nvSpPr>
        <p:spPr>
          <a:xfrm>
            <a:off x="16629736" y="4417218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12BF-4C18-1B02-273B-0C9F531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2 / </a:t>
            </a:r>
            <a:r>
              <a:rPr lang="en-GB" sz="3600" dirty="0" err="1">
                <a:solidFill>
                  <a:schemeClr val="bg2"/>
                </a:solidFill>
              </a:rPr>
              <a:t>Staticity</a:t>
            </a:r>
            <a:r>
              <a:rPr lang="en-GB" sz="3600" dirty="0">
                <a:solidFill>
                  <a:schemeClr val="bg2"/>
                </a:solidFill>
              </a:rPr>
              <a:t> of Data Collections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015C3-9C35-D55F-9C35-48F5F0710518}"/>
              </a:ext>
            </a:extLst>
          </p:cNvPr>
          <p:cNvSpPr txBox="1"/>
          <p:nvPr/>
        </p:nvSpPr>
        <p:spPr>
          <a:xfrm>
            <a:off x="879668" y="2664011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Data Collections do not Change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Offline vs. online phase (indexing vs. search)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Index</a:t>
            </a:r>
            <a:r>
              <a:rPr kumimoji="0" lang="en-GB" sz="40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 structures can be prepared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No concurrent access to data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Data may be subject to change (e.g., CRUD, social media analysis)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Write and reads to multimedia database may take place concurrently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Index structures must be able to cope with (concurrent)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>
                <a:sym typeface="Wingdings" pitchFamily="2" charset="2"/>
              </a:rPr>
              <a:t> Incremental changes must be supported at all system levels.</a:t>
            </a:r>
            <a:endParaRPr lang="en-GB" dirty="0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9328550-7213-BA88-AAD0-DA233F79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5927" y="6254412"/>
            <a:ext cx="2232027" cy="22320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35DC2A-8027-F65D-EB98-0EAD7D124F2A}"/>
              </a:ext>
            </a:extLst>
          </p:cNvPr>
          <p:cNvSpPr/>
          <p:nvPr/>
        </p:nvSpPr>
        <p:spPr>
          <a:xfrm>
            <a:off x="12935345" y="8892028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10E8E87-056C-4D01-F41D-9307FA68F1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209" y="5165226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D062E962-A43D-CA7C-E87A-DF9644A817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59" y="4701384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179CE6A0-ECE8-67CC-C8E8-BBA47173A0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9493" y="4200190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8A00307-4773-F91E-6FD8-4E5F69DBAC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025" y="5286070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3A89A047-1FE6-0CDF-9554-0BB1667F7C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3" y="3878678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03484-F512-C1E2-EA0F-1352179E2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4875" y="4893219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412BCB6B-6D31-67CA-6D27-360D18EF0E5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498" y="3905325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8D2D25D-55D8-1C2C-16B6-2C39146A4A2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4" y="5651345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4A662A54-A9A8-D274-2E64-B705B4368B8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2661" y="5453547"/>
            <a:ext cx="707858" cy="94381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CC8166-81D1-455F-5F9C-A9E512F79516}"/>
              </a:ext>
            </a:extLst>
          </p:cNvPr>
          <p:cNvSpPr/>
          <p:nvPr/>
        </p:nvSpPr>
        <p:spPr>
          <a:xfrm>
            <a:off x="14333689" y="8982651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D107E-6E6B-AE38-3072-637CF36B51C1}"/>
              </a:ext>
            </a:extLst>
          </p:cNvPr>
          <p:cNvSpPr txBox="1"/>
          <p:nvPr/>
        </p:nvSpPr>
        <p:spPr>
          <a:xfrm>
            <a:off x="22217695" y="6911209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0364F6-5706-693A-021A-D57B5F0C1A38}"/>
              </a:ext>
            </a:extLst>
          </p:cNvPr>
          <p:cNvSpPr txBox="1"/>
          <p:nvPr/>
        </p:nvSpPr>
        <p:spPr>
          <a:xfrm>
            <a:off x="16653798" y="4444836"/>
            <a:ext cx="3178755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Feature transformation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Storage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CA349-177F-FBF4-D831-9AA8618AA300}"/>
              </a:ext>
            </a:extLst>
          </p:cNvPr>
          <p:cNvSpPr txBox="1"/>
          <p:nvPr/>
        </p:nvSpPr>
        <p:spPr>
          <a:xfrm>
            <a:off x="12582613" y="6882997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FBE6B-3152-3BB0-1702-C097C8F19CD2}"/>
              </a:ext>
            </a:extLst>
          </p:cNvPr>
          <p:cNvSpPr txBox="1"/>
          <p:nvPr/>
        </p:nvSpPr>
        <p:spPr>
          <a:xfrm>
            <a:off x="12582613" y="7484700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6535E2-9FE6-70FD-9DEB-1885B63FE919}"/>
              </a:ext>
            </a:extLst>
          </p:cNvPr>
          <p:cNvSpPr txBox="1"/>
          <p:nvPr/>
        </p:nvSpPr>
        <p:spPr>
          <a:xfrm>
            <a:off x="16790841" y="9241358"/>
            <a:ext cx="2856551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Interpretation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Score Fusion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Orchestration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BA3DA7-D60A-2668-D8A7-F9DA68B23144}"/>
              </a:ext>
            </a:extLst>
          </p:cNvPr>
          <p:cNvSpPr txBox="1"/>
          <p:nvPr/>
        </p:nvSpPr>
        <p:spPr>
          <a:xfrm>
            <a:off x="12290209" y="12216216"/>
            <a:ext cx="1080693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Rossetto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Cineast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: a multi-feature sketch-based video retrieval engine.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15056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AA46-4196-4676-92BA-FC20C70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3 / Workloads Known in Advance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98C6-E2D9-92B0-2A4B-9283A63DCBFA}"/>
              </a:ext>
            </a:extLst>
          </p:cNvPr>
          <p:cNvSpPr txBox="1"/>
          <p:nvPr/>
        </p:nvSpPr>
        <p:spPr>
          <a:xfrm>
            <a:off x="879668" y="3041652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Pre-determined workloads</a:t>
            </a:r>
            <a:r>
              <a:rPr lang="en-GB" b="1" dirty="0"/>
              <a:t>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System optimised for a type of workload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Only a matter of “parametrisation” </a:t>
            </a:r>
            <a:br>
              <a:rPr lang="en-GB" dirty="0"/>
            </a:br>
            <a:r>
              <a:rPr lang="en-GB" dirty="0"/>
              <a:t>(e.g., query vector, distance, index)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End-user has system-level knowledge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Query workloads are very varied </a:t>
            </a:r>
            <a:br>
              <a:rPr lang="en-GB" dirty="0"/>
            </a:br>
            <a:r>
              <a:rPr lang="en-GB" dirty="0"/>
              <a:t>(see exploration search axis)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Execution paths impact results</a:t>
            </a:r>
            <a:br>
              <a:rPr lang="en-GB" dirty="0"/>
            </a:br>
            <a:r>
              <a:rPr lang="en-GB" dirty="0"/>
              <a:t>(execution time vs. retrieval quality)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Use-cases allow for different trade-offs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>
                <a:sym typeface="Wingdings" pitchFamily="2" charset="2"/>
              </a:rPr>
              <a:t> Database system must be able to plan execution of a provided query given state.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13F72-7556-B583-E02E-9B2F8156B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5231" y="6351569"/>
            <a:ext cx="10761451" cy="183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60BD2-027F-E63A-6BA6-E1D88BAD78F3}"/>
              </a:ext>
            </a:extLst>
          </p:cNvPr>
          <p:cNvSpPr txBox="1"/>
          <p:nvPr/>
        </p:nvSpPr>
        <p:spPr>
          <a:xfrm>
            <a:off x="12290209" y="12216216"/>
            <a:ext cx="1147436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Zahàlka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Towards Interactive, Intelligent and Integrated Multimedia Analytics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20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331-112B-25B4-DE55-B9A680FF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of this 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0304-0A09-9681-0A25-A6DD4E98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427" y="2324501"/>
            <a:ext cx="23145154" cy="10057999"/>
          </a:xfrm>
        </p:spPr>
        <p:txBody>
          <a:bodyPr/>
          <a:lstStyle/>
          <a:p>
            <a:r>
              <a:rPr lang="en-GB" b="1" dirty="0"/>
              <a:t>Conceptual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query model </a:t>
            </a:r>
            <a:r>
              <a:rPr lang="en-GB" dirty="0"/>
              <a:t>that integrates </a:t>
            </a:r>
            <a:r>
              <a:rPr lang="en-GB" i="1" dirty="0">
                <a:solidFill>
                  <a:schemeClr val="accent5"/>
                </a:solidFill>
              </a:rPr>
              <a:t>proximity based queries </a:t>
            </a:r>
            <a:r>
              <a:rPr lang="en-GB" dirty="0"/>
              <a:t>into the </a:t>
            </a:r>
            <a:r>
              <a:rPr lang="en-GB" i="1" dirty="0">
                <a:solidFill>
                  <a:schemeClr val="accent5"/>
                </a:solidFill>
              </a:rPr>
              <a:t>relational data model</a:t>
            </a:r>
            <a:r>
              <a:rPr lang="en-GB" dirty="0">
                <a:solidFill>
                  <a:schemeClr val="tx1"/>
                </a:solidFill>
              </a:rPr>
              <a:t> with the aim to maintain the </a:t>
            </a:r>
            <a:r>
              <a:rPr lang="en-GB" i="1" dirty="0">
                <a:solidFill>
                  <a:schemeClr val="accent5"/>
                </a:solidFill>
              </a:rPr>
              <a:t>composability</a:t>
            </a:r>
            <a:r>
              <a:rPr lang="en-GB" dirty="0">
                <a:solidFill>
                  <a:schemeClr val="tx1"/>
                </a:solidFill>
              </a:rPr>
              <a:t> and to allow for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i="1" dirty="0">
                <a:solidFill>
                  <a:schemeClr val="accent5"/>
                </a:solidFill>
              </a:rPr>
              <a:t> cost model </a:t>
            </a:r>
            <a:r>
              <a:rPr lang="en-GB" dirty="0">
                <a:solidFill>
                  <a:schemeClr val="tx1"/>
                </a:solidFill>
              </a:rPr>
              <a:t>for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 that takes the </a:t>
            </a:r>
            <a:r>
              <a:rPr lang="en-GB" i="1" dirty="0">
                <a:solidFill>
                  <a:schemeClr val="accent5"/>
                </a:solidFill>
              </a:rPr>
              <a:t>expected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desired quality</a:t>
            </a:r>
            <a:r>
              <a:rPr lang="en-GB" dirty="0">
                <a:solidFill>
                  <a:schemeClr val="tx1"/>
                </a:solidFill>
              </a:rPr>
              <a:t> of results into account, in addition to traditional metrics (e.g., IO or CPU cost)</a:t>
            </a:r>
            <a:endParaRPr lang="en-GB" i="1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i="1" dirty="0">
                <a:solidFill>
                  <a:schemeClr val="accent5"/>
                </a:solidFill>
              </a:rPr>
              <a:t>write- and failure model </a:t>
            </a:r>
            <a:r>
              <a:rPr lang="en-GB" dirty="0">
                <a:solidFill>
                  <a:schemeClr val="tx1"/>
                </a:solidFill>
              </a:rPr>
              <a:t>for maintaining high-dimensional </a:t>
            </a:r>
            <a:r>
              <a:rPr lang="en-GB" i="1" dirty="0">
                <a:solidFill>
                  <a:schemeClr val="accent5"/>
                </a:solidFill>
              </a:rPr>
              <a:t>index structures </a:t>
            </a:r>
            <a:r>
              <a:rPr lang="en-GB" dirty="0">
                <a:solidFill>
                  <a:schemeClr val="tx1"/>
                </a:solidFill>
              </a:rPr>
              <a:t>in the face of </a:t>
            </a:r>
            <a:r>
              <a:rPr lang="en-GB" i="1" dirty="0">
                <a:solidFill>
                  <a:schemeClr val="accent5"/>
                </a:solidFill>
              </a:rPr>
              <a:t>changing</a:t>
            </a:r>
            <a:r>
              <a:rPr lang="en-GB" dirty="0">
                <a:solidFill>
                  <a:schemeClr val="tx1"/>
                </a:solidFill>
              </a:rPr>
              <a:t> data.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reference implementation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/>
              <a:t>using the aforementioned models in the form of </a:t>
            </a:r>
            <a:r>
              <a:rPr lang="en-GB" i="1" dirty="0">
                <a:solidFill>
                  <a:schemeClr val="accent5"/>
                </a:solidFill>
              </a:rPr>
              <a:t>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An </a:t>
            </a:r>
            <a:r>
              <a:rPr lang="en-GB" i="1" dirty="0">
                <a:solidFill>
                  <a:schemeClr val="accent5"/>
                </a:solidFill>
              </a:rPr>
              <a:t>evaluation</a:t>
            </a:r>
            <a:r>
              <a:rPr lang="en-GB" dirty="0">
                <a:solidFill>
                  <a:schemeClr val="tx1"/>
                </a:solidFill>
              </a:rPr>
              <a:t> showing the </a:t>
            </a:r>
            <a:r>
              <a:rPr lang="en-GB" i="1" dirty="0">
                <a:solidFill>
                  <a:schemeClr val="accent5"/>
                </a:solidFill>
              </a:rPr>
              <a:t>effectiveness</a:t>
            </a:r>
            <a:r>
              <a:rPr lang="en-GB" dirty="0">
                <a:solidFill>
                  <a:schemeClr val="tx1"/>
                </a:solidFill>
              </a:rPr>
              <a:t> of both the </a:t>
            </a:r>
            <a:r>
              <a:rPr lang="en-GB" i="1" dirty="0">
                <a:solidFill>
                  <a:schemeClr val="accent5"/>
                </a:solidFill>
              </a:rPr>
              <a:t>models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1142991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4474</TotalTime>
  <Words>3586</Words>
  <Application>Microsoft Macintosh PowerPoint</Application>
  <PresentationFormat>Custom</PresentationFormat>
  <Paragraphs>572</Paragraphs>
  <Slides>49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Cambria Math</vt:lpstr>
      <vt:lpstr>FoundrySterling-Book</vt:lpstr>
      <vt:lpstr>FoundrySterling-Demi</vt:lpstr>
      <vt:lpstr>Helvetica Neue</vt:lpstr>
      <vt:lpstr>Monaco</vt:lpstr>
      <vt:lpstr>Wingdings</vt:lpstr>
      <vt:lpstr>Default</vt:lpstr>
      <vt:lpstr>Data Management for Dynamic Multimedia Analytics and Retrieval</vt:lpstr>
      <vt:lpstr>Motivation: Multimedia is Ubiquitous</vt:lpstr>
      <vt:lpstr>Properties of Multimedia Data</vt:lpstr>
      <vt:lpstr>State of the Art in Multimedia Retrieval Systems</vt:lpstr>
      <vt:lpstr>What about more Complex Applications?</vt:lpstr>
      <vt:lpstr>Challenging the Status Quo in Multimedia Data Management Assumption 1 / Similarity Search</vt:lpstr>
      <vt:lpstr>Challenging the Status Quo in Multimedia Data Management Assumption 2 / Staticity of Data Collections</vt:lpstr>
      <vt:lpstr>Challenging the Status Quo in Multimedia Data Management Assumption 3 / Workloads Known in Advance</vt:lpstr>
      <vt:lpstr>Contributions of this Thesis</vt:lpstr>
      <vt:lpstr>A Relational Model to Accommodate Proximity Based Queries Outline</vt:lpstr>
      <vt:lpstr>A Relational Model to Accommodate Proximity Based Queries Planning and Optimisation using Indexes</vt:lpstr>
      <vt:lpstr>A Relational Model to Accommodate Proximity Based Queries Planning and Optimising on a Function Level</vt:lpstr>
      <vt:lpstr>A Relational Model to Accommodate Proximity Based Queries Planning and Optimising the Query</vt:lpstr>
      <vt:lpstr>A Cost Model for Results Quality Outline</vt:lpstr>
      <vt:lpstr>A Cost Model for Results Quality Comparing Two Execution Plans</vt:lpstr>
      <vt:lpstr>A Cost Model for Results Quality Estimating Cost of Approximation</vt:lpstr>
      <vt:lpstr>High-Dimensional Index Maintenance Outline</vt:lpstr>
      <vt:lpstr>High-Dimensional Index Maintenance Outline</vt:lpstr>
      <vt:lpstr>Putting Everything Together: Cottontail DB Overview</vt:lpstr>
      <vt:lpstr>Putting Everything Together: Cottontail DB Architecture</vt:lpstr>
      <vt:lpstr>Evaluation Overview</vt:lpstr>
      <vt:lpstr>Evaluation: Query Model and the Effect of Cost Setup</vt:lpstr>
      <vt:lpstr>Evaluation: Query Model and the Effect of Cost Results</vt:lpstr>
      <vt:lpstr>Evaluation: Query Model and the Effect of Cost Results</vt:lpstr>
      <vt:lpstr>Evaluation: The Effect of Changing Data Setup</vt:lpstr>
      <vt:lpstr>Evaluation: The Effect of Changing Data Results (VAF Index)</vt:lpstr>
      <vt:lpstr>Evaluation: The Effect of Changing Data Results (VAF Index)</vt:lpstr>
      <vt:lpstr>Evaluation: The Effect of Changing Data Discussion</vt:lpstr>
      <vt:lpstr>Conclusion</vt:lpstr>
      <vt:lpstr>Future Work</vt:lpstr>
      <vt:lpstr>Thank you!  Questions?</vt:lpstr>
      <vt:lpstr>PowerPoint Presentation</vt:lpstr>
      <vt:lpstr>Relational Algebra Extensions Extended Projection</vt:lpstr>
      <vt:lpstr>Relational Algebra Extensions Ranked Relations and Order</vt:lpstr>
      <vt:lpstr>Relational Algebra s,k-selection</vt:lpstr>
      <vt:lpstr>Expressing Proximity Based Queries</vt:lpstr>
      <vt:lpstr>High-Dimensional Indexes and Rel. Alg. Extension</vt:lpstr>
      <vt:lpstr>High-Dimensional Indexes and Rel. Alg. Extension</vt:lpstr>
      <vt:lpstr>Write Model of an Index</vt:lpstr>
      <vt:lpstr>Failure Model and State of an Index</vt:lpstr>
      <vt:lpstr>PowerPoint Presentation</vt:lpstr>
      <vt:lpstr>Evaluation: Milvus vs. Cottontail DB Results: Cottontail DB</vt:lpstr>
      <vt:lpstr>Evaluation: Milvus vs. Cottontail DB Results: Milvus </vt:lpstr>
      <vt:lpstr>Evaluation: The Effect of Changing Data Results (VAF Index)</vt:lpstr>
      <vt:lpstr>Evaluation: The Effect of Changing Data Results (VAF Index)</vt:lpstr>
      <vt:lpstr>Motivation: Working with Multimedia Data Collections (Idealised Case)</vt:lpstr>
      <vt:lpstr>Motivation: Working with Multimedia Data Collections (Actual Case)</vt:lpstr>
      <vt:lpstr>Motivation: Working with Multimedia Data Collections (Actual Case)</vt:lpstr>
      <vt:lpstr>Motivation: Working with Multimedia Data Collections (Actual Case)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Ralph Gasser</cp:lastModifiedBy>
  <cp:revision>158</cp:revision>
  <dcterms:modified xsi:type="dcterms:W3CDTF">2022-11-21T04:19:44Z</dcterms:modified>
</cp:coreProperties>
</file>